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handoutMasterIdLst>
    <p:handoutMasterId r:id="rId28"/>
  </p:handoutMasterIdLst>
  <p:sldIdLst>
    <p:sldId id="277" r:id="rId2"/>
    <p:sldId id="287" r:id="rId3"/>
    <p:sldId id="265" r:id="rId4"/>
    <p:sldId id="279" r:id="rId5"/>
    <p:sldId id="295" r:id="rId6"/>
    <p:sldId id="284" r:id="rId7"/>
    <p:sldId id="318" r:id="rId8"/>
    <p:sldId id="290" r:id="rId9"/>
    <p:sldId id="285" r:id="rId10"/>
    <p:sldId id="288" r:id="rId11"/>
    <p:sldId id="289" r:id="rId12"/>
    <p:sldId id="315" r:id="rId13"/>
    <p:sldId id="299" r:id="rId14"/>
    <p:sldId id="314" r:id="rId15"/>
    <p:sldId id="316" r:id="rId16"/>
    <p:sldId id="317" r:id="rId17"/>
    <p:sldId id="313" r:id="rId18"/>
    <p:sldId id="324" r:id="rId19"/>
    <p:sldId id="325" r:id="rId20"/>
    <p:sldId id="321" r:id="rId21"/>
    <p:sldId id="302" r:id="rId22"/>
    <p:sldId id="307" r:id="rId23"/>
    <p:sldId id="300" r:id="rId24"/>
    <p:sldId id="281" r:id="rId25"/>
    <p:sldId id="271" r:id="rId26"/>
  </p:sldIdLst>
  <p:sldSz cx="9144000" cy="5148263"/>
  <p:notesSz cx="6858000" cy="9144000"/>
  <p:custDataLst>
    <p:tags r:id="rId29"/>
  </p:custDataLst>
  <p:defaultTextStyle>
    <a:defPPr>
      <a:defRPr lang="en-US"/>
    </a:defPPr>
    <a:lvl1pPr algn="l" defTabSz="457200" rtl="0" fontAlgn="base">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aren Hebert-Gordon" initials="" lastIdx="2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1221"/>
    <a:srgbClr val="BDC1C1"/>
    <a:srgbClr val="797979"/>
    <a:srgbClr val="000000"/>
    <a:srgbClr val="441617"/>
    <a:srgbClr val="8B081D"/>
    <a:srgbClr val="D8532E"/>
    <a:srgbClr val="DCDDDE"/>
    <a:srgbClr val="F8E5A2"/>
    <a:srgbClr val="F8E2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36" autoAdjust="0"/>
    <p:restoredTop sz="97078" autoAdjust="0"/>
  </p:normalViewPr>
  <p:slideViewPr>
    <p:cSldViewPr snapToGrid="0">
      <p:cViewPr>
        <p:scale>
          <a:sx n="100" d="100"/>
          <a:sy n="100" d="100"/>
        </p:scale>
        <p:origin x="-222" y="-762"/>
      </p:cViewPr>
      <p:guideLst>
        <p:guide orient="horz" pos="3184"/>
        <p:guide orient="horz" pos="1084"/>
        <p:guide pos="5620"/>
        <p:guide pos="465"/>
        <p:guide pos="2806"/>
      </p:guideLst>
    </p:cSldViewPr>
  </p:slideViewPr>
  <p:outlineViewPr>
    <p:cViewPr>
      <p:scale>
        <a:sx n="33" d="100"/>
        <a:sy n="33" d="100"/>
      </p:scale>
      <p:origin x="0" y="6384"/>
    </p:cViewPr>
  </p:outlineViewPr>
  <p:notesTextViewPr>
    <p:cViewPr>
      <p:scale>
        <a:sx n="100" d="100"/>
        <a:sy n="100" d="100"/>
      </p:scale>
      <p:origin x="0" y="0"/>
    </p:cViewPr>
  </p:notesTextViewPr>
  <p:sorterViewPr>
    <p:cViewPr>
      <p:scale>
        <a:sx n="111" d="100"/>
        <a:sy n="11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3CBFEF3-C1C7-0B40-A349-924518D71B89}" type="datetimeFigureOut">
              <a:rPr lang="en-US" smtClean="0"/>
              <a:pPr/>
              <a:t>7/28/2016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C3FD712-0AEA-C24D-A14B-B465E85B3293}" type="slidenum">
              <a:rPr lang="en-US" smtClean="0"/>
              <a:pPr/>
              <a:t>‹#›</a:t>
            </a:fld>
            <a:endParaRPr lang="en-US"/>
          </a:p>
        </p:txBody>
      </p:sp>
    </p:spTree>
    <p:extLst>
      <p:ext uri="{BB962C8B-B14F-4D97-AF65-F5344CB8AC3E}">
        <p14:creationId xmlns:p14="http://schemas.microsoft.com/office/powerpoint/2010/main" val="195708125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7.png>
</file>

<file path=ppt/media/image2.png>
</file>

<file path=ppt/media/image20.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A732326-D87B-0542-AA39-FCE0ED3BEF8E}" type="datetimeFigureOut">
              <a:rPr lang="en-US" smtClean="0"/>
              <a:pPr/>
              <a:t>7/28/2016</a:t>
            </a:fld>
            <a:endParaRPr lang="en-US"/>
          </a:p>
        </p:txBody>
      </p:sp>
      <p:sp>
        <p:nvSpPr>
          <p:cNvPr id="4" name="Slide Image Placeholder 3"/>
          <p:cNvSpPr>
            <a:spLocks noGrp="1" noRot="1" noChangeAspect="1"/>
          </p:cNvSpPr>
          <p:nvPr>
            <p:ph type="sldImg" idx="2"/>
          </p:nvPr>
        </p:nvSpPr>
        <p:spPr>
          <a:xfrm>
            <a:off x="384175" y="685800"/>
            <a:ext cx="60896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783EA3-F668-954E-8966-361BED1A4515}" type="slidenum">
              <a:rPr lang="en-US" smtClean="0"/>
              <a:pPr/>
              <a:t>‹#›</a:t>
            </a:fld>
            <a:endParaRPr lang="en-US"/>
          </a:p>
        </p:txBody>
      </p:sp>
    </p:spTree>
    <p:extLst>
      <p:ext uri="{BB962C8B-B14F-4D97-AF65-F5344CB8AC3E}">
        <p14:creationId xmlns:p14="http://schemas.microsoft.com/office/powerpoint/2010/main" val="140074202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783EA3-F668-954E-8966-361BED1A4515}" type="slidenum">
              <a:rPr lang="en-US" smtClean="0"/>
              <a:pPr/>
              <a:t>3</a:t>
            </a:fld>
            <a:endParaRPr lang="en-US"/>
          </a:p>
        </p:txBody>
      </p:sp>
    </p:spTree>
    <p:extLst>
      <p:ext uri="{BB962C8B-B14F-4D97-AF65-F5344CB8AC3E}">
        <p14:creationId xmlns:p14="http://schemas.microsoft.com/office/powerpoint/2010/main" val="2515893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783EA3-F668-954E-8966-361BED1A4515}" type="slidenum">
              <a:rPr lang="en-US" smtClean="0"/>
              <a:pPr/>
              <a:t>8</a:t>
            </a:fld>
            <a:endParaRPr lang="en-US"/>
          </a:p>
        </p:txBody>
      </p:sp>
    </p:spTree>
    <p:extLst>
      <p:ext uri="{BB962C8B-B14F-4D97-AF65-F5344CB8AC3E}">
        <p14:creationId xmlns:p14="http://schemas.microsoft.com/office/powerpoint/2010/main" val="2515893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783EA3-F668-954E-8966-361BED1A4515}" type="slidenum">
              <a:rPr lang="en-US" smtClean="0"/>
              <a:pPr/>
              <a:t>12</a:t>
            </a:fld>
            <a:endParaRPr lang="en-US"/>
          </a:p>
        </p:txBody>
      </p:sp>
    </p:spTree>
    <p:extLst>
      <p:ext uri="{BB962C8B-B14F-4D97-AF65-F5344CB8AC3E}">
        <p14:creationId xmlns:p14="http://schemas.microsoft.com/office/powerpoint/2010/main" val="25158932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783EA3-F668-954E-8966-361BED1A4515}" type="slidenum">
              <a:rPr lang="en-US" smtClean="0"/>
              <a:pPr/>
              <a:t>18</a:t>
            </a:fld>
            <a:endParaRPr lang="en-US"/>
          </a:p>
        </p:txBody>
      </p:sp>
    </p:spTree>
    <p:extLst>
      <p:ext uri="{BB962C8B-B14F-4D97-AF65-F5344CB8AC3E}">
        <p14:creationId xmlns:p14="http://schemas.microsoft.com/office/powerpoint/2010/main" val="2515893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783EA3-F668-954E-8966-361BED1A4515}" type="slidenum">
              <a:rPr lang="en-US" smtClean="0"/>
              <a:pPr/>
              <a:t>21</a:t>
            </a:fld>
            <a:endParaRPr lang="en-US"/>
          </a:p>
        </p:txBody>
      </p:sp>
    </p:spTree>
    <p:extLst>
      <p:ext uri="{BB962C8B-B14F-4D97-AF65-F5344CB8AC3E}">
        <p14:creationId xmlns:p14="http://schemas.microsoft.com/office/powerpoint/2010/main" val="25158932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9" name="Picture 18" descr="background.png"/>
          <p:cNvPicPr>
            <a:picLocks noChangeAspect="1"/>
          </p:cNvPicPr>
          <p:nvPr userDrawn="1"/>
        </p:nvPicPr>
        <p:blipFill>
          <a:blip r:embed="rId2">
            <a:alphaModFix/>
            <a:extLst>
              <a:ext uri="{28A0092B-C50C-407E-A947-70E740481C1C}">
                <a14:useLocalDpi xmlns:a14="http://schemas.microsoft.com/office/drawing/2010/main" val="0"/>
              </a:ext>
            </a:extLst>
          </a:blip>
          <a:stretch>
            <a:fillRect/>
          </a:stretch>
        </p:blipFill>
        <p:spPr>
          <a:xfrm>
            <a:off x="0" y="191"/>
            <a:ext cx="9144000" cy="5148072"/>
          </a:xfrm>
          <a:prstGeom prst="rect">
            <a:avLst/>
          </a:prstGeom>
        </p:spPr>
      </p:pic>
      <p:sp>
        <p:nvSpPr>
          <p:cNvPr id="12" name="Rectangle 11"/>
          <p:cNvSpPr/>
          <p:nvPr userDrawn="1"/>
        </p:nvSpPr>
        <p:spPr>
          <a:xfrm>
            <a:off x="0" y="0"/>
            <a:ext cx="9144000" cy="5148263"/>
          </a:xfrm>
          <a:prstGeom prst="rect">
            <a:avLst/>
          </a:prstGeom>
          <a:solidFill>
            <a:srgbClr val="000000">
              <a:alpha val="3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sp>
        <p:nvSpPr>
          <p:cNvPr id="15" name="Rectangle 14"/>
          <p:cNvSpPr/>
          <p:nvPr userDrawn="1"/>
        </p:nvSpPr>
        <p:spPr>
          <a:xfrm>
            <a:off x="0" y="609537"/>
            <a:ext cx="9144000" cy="310675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sp>
        <p:nvSpPr>
          <p:cNvPr id="13" name="Subtitle 2"/>
          <p:cNvSpPr>
            <a:spLocks noGrp="1"/>
          </p:cNvSpPr>
          <p:nvPr>
            <p:ph type="subTitle" idx="1"/>
          </p:nvPr>
        </p:nvSpPr>
        <p:spPr>
          <a:xfrm>
            <a:off x="371127" y="2567001"/>
            <a:ext cx="5333129" cy="875187"/>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anchor="t"/>
          <a:lstStyle>
            <a:lvl1pPr marL="53975" indent="0" algn="l">
              <a:lnSpc>
                <a:spcPts val="2200"/>
              </a:lnSpc>
              <a:spcAft>
                <a:spcPts val="0"/>
              </a:spcAft>
              <a:buFont typeface="Arial"/>
              <a:buNone/>
              <a:defRPr lang="en-US" sz="2400" spc="0">
                <a:solidFill>
                  <a:srgbClr val="CF6123"/>
                </a:solidFill>
              </a:defRPr>
            </a:lvl1pPr>
          </a:lstStyle>
          <a:p>
            <a:pPr lvl="0"/>
            <a:r>
              <a:rPr lang="en-US" dirty="0" smtClean="0"/>
              <a:t>Click to edit Master subtitle style</a:t>
            </a:r>
            <a:endParaRPr lang="en-US" dirty="0"/>
          </a:p>
        </p:txBody>
      </p:sp>
      <p:pic>
        <p:nvPicPr>
          <p:cNvPr id="14" name="Picture 13" descr="merge-title-light-glow.png"/>
          <p:cNvPicPr>
            <a:picLocks noChangeAspect="1"/>
          </p:cNvPicPr>
          <p:nvPr userDrawn="1"/>
        </p:nvPicPr>
        <p:blipFill>
          <a:blip r:embed="rId3"/>
          <a:srcRect l="5688" t="10590" r="3413" b="21179"/>
          <a:stretch>
            <a:fillRect/>
          </a:stretch>
        </p:blipFill>
        <p:spPr>
          <a:xfrm>
            <a:off x="346461" y="4051284"/>
            <a:ext cx="2041140" cy="658353"/>
          </a:xfrm>
          <a:prstGeom prst="rect">
            <a:avLst/>
          </a:prstGeom>
        </p:spPr>
      </p:pic>
      <p:sp>
        <p:nvSpPr>
          <p:cNvPr id="9" name="Title 1"/>
          <p:cNvSpPr>
            <a:spLocks noGrp="1"/>
          </p:cNvSpPr>
          <p:nvPr>
            <p:ph type="title"/>
          </p:nvPr>
        </p:nvSpPr>
        <p:spPr>
          <a:xfrm>
            <a:off x="340114" y="1202107"/>
            <a:ext cx="7581295" cy="1363030"/>
          </a:xfrm>
        </p:spPr>
        <p:txBody>
          <a:bodyPr anchor="t" anchorCtr="0"/>
          <a:lstStyle>
            <a:lvl1pPr>
              <a:lnSpc>
                <a:spcPct val="100000"/>
              </a:lnSpc>
              <a:defRPr kumimoji="0" lang="en-US" sz="4000" b="1" i="0" u="none" strike="noStrike" kern="1200" cap="none" spc="-160" normalizeH="0" baseline="0" noProof="0" dirty="0">
                <a:ln>
                  <a:noFill/>
                </a:ln>
                <a:gradFill flip="none" rotWithShape="1">
                  <a:gsLst>
                    <a:gs pos="0">
                      <a:srgbClr val="CF2E29"/>
                    </a:gs>
                    <a:gs pos="100000">
                      <a:srgbClr val="8B081D"/>
                    </a:gs>
                  </a:gsLst>
                  <a:lin ang="16200000" scaled="0"/>
                  <a:tileRect/>
                </a:gradFill>
                <a:effectLst/>
                <a:uLnTx/>
                <a:uFillTx/>
                <a:latin typeface="Arial Black"/>
                <a:ea typeface="ＭＳ Ｐゴシック" charset="0"/>
                <a:cs typeface="Arial Black"/>
              </a:defRPr>
            </a:lvl1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dirty="0" smtClean="0"/>
              <a:t>Click to edit Master title style</a:t>
            </a:r>
            <a:endParaRPr lang="en-US" dirty="0"/>
          </a:p>
        </p:txBody>
      </p:sp>
      <p:pic>
        <p:nvPicPr>
          <p:cNvPr id="16" name="Picture 15" descr="CitySkyline.png"/>
          <p:cNvPicPr>
            <a:picLocks noChangeAspect="1"/>
          </p:cNvPicPr>
          <p:nvPr userDrawn="1"/>
        </p:nvPicPr>
        <p:blipFill>
          <a:blip r:embed="rId4"/>
          <a:srcRect r="4912" b="6709"/>
          <a:stretch>
            <a:fillRect/>
          </a:stretch>
        </p:blipFill>
        <p:spPr>
          <a:xfrm>
            <a:off x="4278853" y="3022286"/>
            <a:ext cx="4865147" cy="2096824"/>
          </a:xfrm>
          <a:prstGeom prst="rect">
            <a:avLst/>
          </a:prstGeom>
        </p:spPr>
      </p:pic>
      <p:pic>
        <p:nvPicPr>
          <p:cNvPr id="17" name="Picture 16" descr="background-paper bar-TALL.png"/>
          <p:cNvPicPr>
            <a:picLocks noChangeAspect="1"/>
          </p:cNvPicPr>
          <p:nvPr userDrawn="1"/>
        </p:nvPicPr>
        <p:blipFill>
          <a:blip r:embed="rId5"/>
          <a:srcRect b="71532"/>
          <a:stretch>
            <a:fillRect/>
          </a:stretch>
        </p:blipFill>
        <p:spPr>
          <a:xfrm>
            <a:off x="0" y="4755184"/>
            <a:ext cx="9144000" cy="393079"/>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with Bullets">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304800" y="981186"/>
            <a:ext cx="8547100" cy="3824288"/>
          </a:xfrm>
        </p:spPr>
        <p:txBody>
          <a:bodyPr/>
          <a:lstStyle>
            <a:lvl1pPr>
              <a:buClr>
                <a:schemeClr val="accent5"/>
              </a:buClr>
              <a:defRPr sz="2800">
                <a:solidFill>
                  <a:schemeClr val="tx1"/>
                </a:solidFill>
              </a:defRPr>
            </a:lvl1pPr>
            <a:lvl2pPr>
              <a:buClr>
                <a:srgbClr val="CF6123"/>
              </a:buClr>
              <a:defRPr sz="2400">
                <a:solidFill>
                  <a:schemeClr val="tx1"/>
                </a:solidFill>
              </a:defRPr>
            </a:lvl2pPr>
            <a:lvl3pPr>
              <a:buClr>
                <a:srgbClr val="CF6123"/>
              </a:buClr>
              <a:defRPr sz="2200">
                <a:solidFill>
                  <a:schemeClr val="tx1"/>
                </a:solidFill>
              </a:defRPr>
            </a:lvl3pPr>
            <a:lvl4pPr>
              <a:buClr>
                <a:srgbClr val="CF6123"/>
              </a:buClr>
              <a:defRPr sz="2000">
                <a:solidFill>
                  <a:schemeClr val="tx1">
                    <a:lumMod val="65000"/>
                    <a:lumOff val="35000"/>
                  </a:schemeClr>
                </a:solidFill>
              </a:defRPr>
            </a:lvl4pPr>
            <a:lvl5pPr>
              <a:buClr>
                <a:srgbClr val="CF6123"/>
              </a:buClr>
              <a:defRPr sz="1800">
                <a:solidFill>
                  <a:schemeClr val="tx1">
                    <a:lumMod val="65000"/>
                    <a:lumOff val="3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0" name="Title Placeholder 1"/>
          <p:cNvSpPr>
            <a:spLocks noGrp="1"/>
          </p:cNvSpPr>
          <p:nvPr>
            <p:ph type="title"/>
          </p:nvPr>
        </p:nvSpPr>
        <p:spPr bwMode="auto">
          <a:xfrm>
            <a:off x="299537" y="105108"/>
            <a:ext cx="8546669"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kumimoji="0" lang="en-US" sz="3600" b="1" i="0" u="none" strike="noStrike" kern="1200" cap="none" spc="-160" normalizeH="0" baseline="0" noProof="0" dirty="0" smtClean="0">
                <a:ln>
                  <a:noFill/>
                </a:ln>
                <a:gradFill flip="none" rotWithShape="1">
                  <a:gsLst>
                    <a:gs pos="0">
                      <a:srgbClr val="CF2E29"/>
                    </a:gs>
                    <a:gs pos="100000">
                      <a:srgbClr val="8B081D"/>
                    </a:gs>
                  </a:gsLst>
                  <a:lin ang="16200000" scaled="0"/>
                  <a:tileRect/>
                </a:gradFill>
                <a:effectLst/>
                <a:uLnTx/>
                <a:uFillTx/>
                <a:latin typeface="Arial Black"/>
                <a:ea typeface="ＭＳ Ｐゴシック" charset="0"/>
                <a:cs typeface="Arial Black"/>
              </a:defRPr>
            </a:lvl1pPr>
          </a:lstStyle>
          <a:p>
            <a:pPr lvl="0"/>
            <a:r>
              <a:rPr lang="en-US" dirty="0" smtClean="0"/>
              <a:t>Click to edit Master title style</a:t>
            </a:r>
          </a:p>
        </p:txBody>
      </p:sp>
    </p:spTree>
    <p:extLst>
      <p:ext uri="{BB962C8B-B14F-4D97-AF65-F5344CB8AC3E}">
        <p14:creationId xmlns:p14="http://schemas.microsoft.com/office/powerpoint/2010/main" val="213862315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kumimoji="0" lang="en-US" sz="3600" b="1" i="0" u="none" strike="noStrike" kern="1200" cap="none" spc="-160" normalizeH="0" baseline="0" noProof="0" dirty="0">
                <a:ln>
                  <a:noFill/>
                </a:ln>
                <a:gradFill flip="none" rotWithShape="1">
                  <a:gsLst>
                    <a:gs pos="0">
                      <a:srgbClr val="CF2E29"/>
                    </a:gs>
                    <a:gs pos="100000">
                      <a:srgbClr val="8B081D"/>
                    </a:gs>
                  </a:gsLst>
                  <a:lin ang="16200000" scaled="0"/>
                  <a:tileRect/>
                </a:gradFill>
                <a:effectLst/>
                <a:uLnTx/>
                <a:uFillTx/>
                <a:latin typeface="Arial Black"/>
                <a:ea typeface="ＭＳ Ｐゴシック" charset="0"/>
                <a:cs typeface="Arial Black"/>
              </a:defRPr>
            </a:lvl1p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dirty="0" smtClean="0"/>
              <a:t>Click to edit Master title style</a:t>
            </a:r>
            <a:endParaRPr lang="en-US" dirty="0"/>
          </a:p>
        </p:txBody>
      </p:sp>
    </p:spTree>
    <p:extLst>
      <p:ext uri="{BB962C8B-B14F-4D97-AF65-F5344CB8AC3E}">
        <p14:creationId xmlns:p14="http://schemas.microsoft.com/office/powerpoint/2010/main" val="3088572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footer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8172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otally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16182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eaker Bio">
    <p:spTree>
      <p:nvGrpSpPr>
        <p:cNvPr id="1" name=""/>
        <p:cNvGrpSpPr/>
        <p:nvPr/>
      </p:nvGrpSpPr>
      <p:grpSpPr>
        <a:xfrm>
          <a:off x="0" y="0"/>
          <a:ext cx="0" cy="0"/>
          <a:chOff x="0" y="0"/>
          <a:chExt cx="0" cy="0"/>
        </a:xfrm>
      </p:grpSpPr>
      <p:sp>
        <p:nvSpPr>
          <p:cNvPr id="10" name="Picture Placeholder 9"/>
          <p:cNvSpPr>
            <a:spLocks noGrp="1"/>
          </p:cNvSpPr>
          <p:nvPr>
            <p:ph type="pic" sz="quarter" idx="12"/>
          </p:nvPr>
        </p:nvSpPr>
        <p:spPr>
          <a:xfrm>
            <a:off x="6621463" y="1726670"/>
            <a:ext cx="1981200" cy="2438400"/>
          </a:xfrm>
        </p:spPr>
        <p:txBody>
          <a:bodyPr/>
          <a:lstStyle>
            <a:lvl1pPr marL="53975" indent="0">
              <a:buNone/>
              <a:defRPr/>
            </a:lvl1pPr>
          </a:lstStyle>
          <a:p>
            <a:endParaRPr lang="en-US" dirty="0"/>
          </a:p>
        </p:txBody>
      </p:sp>
      <p:pic>
        <p:nvPicPr>
          <p:cNvPr id="3" name="Picture 2" descr="background.png"/>
          <p:cNvPicPr>
            <a:picLocks noChangeAspect="1"/>
          </p:cNvPicPr>
          <p:nvPr userDrawn="1"/>
        </p:nvPicPr>
        <p:blipFill>
          <a:blip r:embed="rId2">
            <a:alphaModFix amt="75000"/>
            <a:extLst>
              <a:ext uri="{28A0092B-C50C-407E-A947-70E740481C1C}">
                <a14:useLocalDpi xmlns:a14="http://schemas.microsoft.com/office/drawing/2010/main" val="0"/>
              </a:ext>
            </a:extLst>
          </a:blip>
          <a:srcRect b="77265"/>
          <a:stretch>
            <a:fillRect/>
          </a:stretch>
        </p:blipFill>
        <p:spPr>
          <a:xfrm>
            <a:off x="0" y="191"/>
            <a:ext cx="9144000" cy="1170467"/>
          </a:xfrm>
          <a:prstGeom prst="rect">
            <a:avLst/>
          </a:prstGeom>
        </p:spPr>
      </p:pic>
      <p:sp>
        <p:nvSpPr>
          <p:cNvPr id="4" name="Rectangle 3"/>
          <p:cNvSpPr/>
          <p:nvPr userDrawn="1"/>
        </p:nvSpPr>
        <p:spPr>
          <a:xfrm>
            <a:off x="0" y="0"/>
            <a:ext cx="9144000" cy="1159211"/>
          </a:xfrm>
          <a:prstGeom prst="rect">
            <a:avLst/>
          </a:prstGeom>
          <a:solidFill>
            <a:schemeClr val="tx1">
              <a:lumMod val="50000"/>
              <a:lumOff val="50000"/>
              <a:alpha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pic>
        <p:nvPicPr>
          <p:cNvPr id="5" name="Picture 4" descr="city.png"/>
          <p:cNvPicPr>
            <a:picLocks noChangeAspect="1"/>
          </p:cNvPicPr>
          <p:nvPr userDrawn="1"/>
        </p:nvPicPr>
        <p:blipFill rotWithShape="1">
          <a:blip r:embed="rId3">
            <a:alphaModFix amt="85000"/>
            <a:extLst>
              <a:ext uri="{28A0092B-C50C-407E-A947-70E740481C1C}">
                <a14:useLocalDpi xmlns:a14="http://schemas.microsoft.com/office/drawing/2010/main" val="0"/>
              </a:ext>
            </a:extLst>
          </a:blip>
          <a:srcRect l="43521" t="8703" b="70909"/>
          <a:stretch/>
        </p:blipFill>
        <p:spPr>
          <a:xfrm>
            <a:off x="3443650" y="0"/>
            <a:ext cx="5709109" cy="1160235"/>
          </a:xfrm>
          <a:prstGeom prst="rect">
            <a:avLst/>
          </a:prstGeom>
        </p:spPr>
      </p:pic>
      <p:pic>
        <p:nvPicPr>
          <p:cNvPr id="6" name="Picture 5" descr="merge lockup.png"/>
          <p:cNvPicPr>
            <a:picLocks noChangeAspect="1"/>
          </p:cNvPicPr>
          <p:nvPr userDrawn="1"/>
        </p:nvPicPr>
        <p:blipFill>
          <a:blip r:embed="rId4">
            <a:alphaModFix amt="75000"/>
            <a:extLst>
              <a:ext uri="{28A0092B-C50C-407E-A947-70E740481C1C}">
                <a14:useLocalDpi xmlns:a14="http://schemas.microsoft.com/office/drawing/2010/main" val="0"/>
              </a:ext>
            </a:extLst>
          </a:blip>
          <a:srcRect l="3165" t="13559" r="3165" b="20339"/>
          <a:stretch>
            <a:fillRect/>
          </a:stretch>
        </p:blipFill>
        <p:spPr>
          <a:xfrm>
            <a:off x="320756" y="215956"/>
            <a:ext cx="2355745" cy="775964"/>
          </a:xfrm>
          <a:prstGeom prst="rect">
            <a:avLst/>
          </a:prstGeom>
        </p:spPr>
      </p:pic>
      <p:sp>
        <p:nvSpPr>
          <p:cNvPr id="7" name="Rectangle 6"/>
          <p:cNvSpPr/>
          <p:nvPr userDrawn="1"/>
        </p:nvSpPr>
        <p:spPr>
          <a:xfrm flipV="1">
            <a:off x="0" y="1162539"/>
            <a:ext cx="9144000" cy="70074"/>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sp>
        <p:nvSpPr>
          <p:cNvPr id="23" name="Text Placeholder 22"/>
          <p:cNvSpPr>
            <a:spLocks noGrp="1"/>
          </p:cNvSpPr>
          <p:nvPr>
            <p:ph type="body" sz="quarter" idx="10" hasCustomPrompt="1"/>
          </p:nvPr>
        </p:nvSpPr>
        <p:spPr>
          <a:xfrm>
            <a:off x="341912" y="1620950"/>
            <a:ext cx="5955536" cy="998072"/>
          </a:xfrm>
        </p:spPr>
        <p:txBody>
          <a:bodyPr/>
          <a:lstStyle>
            <a:lvl1pPr marL="0" indent="0" algn="l" defTabSz="457200" rtl="0" eaLnBrk="0" fontAlgn="base" hangingPunct="0">
              <a:lnSpc>
                <a:spcPct val="100000"/>
              </a:lnSpc>
              <a:spcBef>
                <a:spcPct val="0"/>
              </a:spcBef>
              <a:spcAft>
                <a:spcPct val="0"/>
              </a:spcAft>
              <a:buNone/>
              <a:defRPr kumimoji="0" lang="en-US" sz="2000" b="1" i="0" u="none" strike="noStrike" kern="1200" cap="none" spc="-50" normalizeH="0" baseline="0" noProof="0" dirty="0">
                <a:ln>
                  <a:noFill/>
                </a:ln>
                <a:gradFill flip="none" rotWithShape="1">
                  <a:gsLst>
                    <a:gs pos="0">
                      <a:srgbClr val="CF2E29"/>
                    </a:gs>
                    <a:gs pos="100000">
                      <a:srgbClr val="8B081D"/>
                    </a:gs>
                  </a:gsLst>
                  <a:lin ang="16200000" scaled="0"/>
                  <a:tileRect/>
                </a:gradFill>
                <a:effectLst/>
                <a:uLnTx/>
                <a:uFillTx/>
                <a:latin typeface="Arial"/>
                <a:ea typeface="ＭＳ Ｐゴシック" charset="0"/>
                <a:cs typeface="Arial"/>
              </a:defRPr>
            </a:lvl1pPr>
          </a:lstStyle>
          <a:p>
            <a:pPr lvl="0"/>
            <a:r>
              <a:rPr lang="en-US" dirty="0" smtClean="0"/>
              <a:t>Speaker Name</a:t>
            </a:r>
            <a:br>
              <a:rPr lang="en-US" dirty="0" smtClean="0"/>
            </a:br>
            <a:r>
              <a:rPr lang="en-US" dirty="0" smtClean="0"/>
              <a:t>Title</a:t>
            </a:r>
            <a:br>
              <a:rPr lang="en-US" dirty="0" smtClean="0"/>
            </a:br>
            <a:r>
              <a:rPr lang="en-US" dirty="0" smtClean="0"/>
              <a:t>Company</a:t>
            </a:r>
            <a:endParaRPr lang="en-US" dirty="0"/>
          </a:p>
        </p:txBody>
      </p:sp>
      <p:sp>
        <p:nvSpPr>
          <p:cNvPr id="24" name="Text Placeholder 22"/>
          <p:cNvSpPr>
            <a:spLocks noGrp="1"/>
          </p:cNvSpPr>
          <p:nvPr>
            <p:ph type="body" sz="quarter" idx="11" hasCustomPrompt="1"/>
          </p:nvPr>
        </p:nvSpPr>
        <p:spPr>
          <a:xfrm>
            <a:off x="341911" y="2628267"/>
            <a:ext cx="5964295" cy="2049184"/>
          </a:xfrm>
        </p:spPr>
        <p:txBody>
          <a:bodyPr/>
          <a:lstStyle>
            <a:lvl1pPr marL="0" indent="0" algn="l">
              <a:buNone/>
              <a:defRPr sz="1600" b="0">
                <a:solidFill>
                  <a:schemeClr val="tx1"/>
                </a:solidFill>
              </a:defRPr>
            </a:lvl1pPr>
          </a:lstStyle>
          <a:p>
            <a:r>
              <a:rPr lang="en-US" sz="1600" dirty="0" smtClean="0">
                <a:solidFill>
                  <a:schemeClr val="tx1"/>
                </a:solidFill>
              </a:rPr>
              <a:t>Insert speaker bio info here. Merge 2014 The Perforce Conference. Insert speaker bio info here. Merge 2014 The Perforce Conference. Insert speaker bio info here. Merge 2014 The Perforce Conference. Insert speaker bio info here. Merge 2014 The Perforce Conference. Insert speaker bio info here. Merge 2014 The Perforce Conference.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B">
    <p:spTree>
      <p:nvGrpSpPr>
        <p:cNvPr id="1" name=""/>
        <p:cNvGrpSpPr/>
        <p:nvPr/>
      </p:nvGrpSpPr>
      <p:grpSpPr>
        <a:xfrm>
          <a:off x="0" y="0"/>
          <a:ext cx="0" cy="0"/>
          <a:chOff x="0" y="0"/>
          <a:chExt cx="0" cy="0"/>
        </a:xfrm>
      </p:grpSpPr>
      <p:pic>
        <p:nvPicPr>
          <p:cNvPr id="33" name="Picture 32" descr="background.png"/>
          <p:cNvPicPr>
            <a:picLocks noChangeAspect="1"/>
          </p:cNvPicPr>
          <p:nvPr userDrawn="1"/>
        </p:nvPicPr>
        <p:blipFill>
          <a:blip r:embed="rId2">
            <a:alphaModFix/>
            <a:extLst>
              <a:ext uri="{28A0092B-C50C-407E-A947-70E740481C1C}">
                <a14:useLocalDpi xmlns:a14="http://schemas.microsoft.com/office/drawing/2010/main" val="0"/>
              </a:ext>
            </a:extLst>
          </a:blip>
          <a:stretch>
            <a:fillRect/>
          </a:stretch>
        </p:blipFill>
        <p:spPr>
          <a:xfrm>
            <a:off x="0" y="191"/>
            <a:ext cx="9144000" cy="5148072"/>
          </a:xfrm>
          <a:prstGeom prst="rect">
            <a:avLst/>
          </a:prstGeom>
        </p:spPr>
      </p:pic>
      <p:sp>
        <p:nvSpPr>
          <p:cNvPr id="36" name="Rectangle 35"/>
          <p:cNvSpPr/>
          <p:nvPr userDrawn="1"/>
        </p:nvSpPr>
        <p:spPr>
          <a:xfrm>
            <a:off x="0" y="0"/>
            <a:ext cx="9144000" cy="5148263"/>
          </a:xfrm>
          <a:prstGeom prst="rect">
            <a:avLst/>
          </a:prstGeom>
          <a:solidFill>
            <a:srgbClr val="000000">
              <a:alpha val="3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sp>
        <p:nvSpPr>
          <p:cNvPr id="37" name="Rectangle 36"/>
          <p:cNvSpPr/>
          <p:nvPr userDrawn="1"/>
        </p:nvSpPr>
        <p:spPr>
          <a:xfrm>
            <a:off x="0" y="1091022"/>
            <a:ext cx="9144000" cy="1545519"/>
          </a:xfrm>
          <a:prstGeom prst="rect">
            <a:avLst/>
          </a:prstGeom>
          <a:solidFill>
            <a:schemeClr val="bg1">
              <a:alpha val="81000"/>
            </a:schemeClr>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
        <p:nvSpPr>
          <p:cNvPr id="7" name="Title 1"/>
          <p:cNvSpPr>
            <a:spLocks noGrp="1"/>
          </p:cNvSpPr>
          <p:nvPr>
            <p:ph type="title"/>
          </p:nvPr>
        </p:nvSpPr>
        <p:spPr>
          <a:xfrm>
            <a:off x="468812" y="1073976"/>
            <a:ext cx="7807881" cy="1588843"/>
          </a:xfrm>
        </p:spPr>
        <p:txBody>
          <a:bodyPr lIns="0" tIns="0" rIns="0" bIns="0" anchor="ctr" anchorCtr="0"/>
          <a:lstStyle>
            <a:lvl1pPr algn="l">
              <a:defRPr kumimoji="0" lang="en-US" sz="3600" b="1" i="0" u="none" strike="noStrike" kern="1200" cap="none" spc="-160" normalizeH="0" baseline="0" noProof="0" dirty="0">
                <a:ln>
                  <a:noFill/>
                </a:ln>
                <a:gradFill flip="none" rotWithShape="1">
                  <a:gsLst>
                    <a:gs pos="0">
                      <a:srgbClr val="CF2E29"/>
                    </a:gs>
                    <a:gs pos="100000">
                      <a:srgbClr val="8B081D"/>
                    </a:gs>
                  </a:gsLst>
                  <a:lin ang="16200000" scaled="0"/>
                  <a:tileRect/>
                </a:gradFill>
                <a:effectLst/>
                <a:uLnTx/>
                <a:uFillTx/>
                <a:latin typeface="Arial Black"/>
                <a:ea typeface="ＭＳ Ｐゴシック" charset="0"/>
                <a:cs typeface="Arial Black"/>
              </a:defRPr>
            </a:lvl1pPr>
          </a:lstStyle>
          <a:p>
            <a:pPr marL="0" marR="0" lvl="0" indent="0" algn="l" defTabSz="457200" rtl="0" eaLnBrk="0" fontAlgn="base" latinLnBrk="0" hangingPunct="0">
              <a:lnSpc>
                <a:spcPts val="3900"/>
              </a:lnSpc>
              <a:spcBef>
                <a:spcPct val="0"/>
              </a:spcBef>
              <a:spcAft>
                <a:spcPct val="0"/>
              </a:spcAft>
              <a:buClrTx/>
              <a:buSzTx/>
              <a:buFontTx/>
              <a:buNone/>
              <a:tabLst/>
              <a:defRPr/>
            </a:pPr>
            <a:r>
              <a:rPr lang="en-US" dirty="0" smtClean="0"/>
              <a:t>Click to edit Master title style</a:t>
            </a:r>
            <a:endParaRPr lang="en-US" dirty="0"/>
          </a:p>
        </p:txBody>
      </p:sp>
      <p:pic>
        <p:nvPicPr>
          <p:cNvPr id="8" name="Picture 7" descr="merge-title-light-glow.png"/>
          <p:cNvPicPr>
            <a:picLocks noChangeAspect="1"/>
          </p:cNvPicPr>
          <p:nvPr userDrawn="1"/>
        </p:nvPicPr>
        <p:blipFill>
          <a:blip r:embed="rId3"/>
          <a:srcRect l="5688" t="10590" r="3413" b="21179"/>
          <a:stretch>
            <a:fillRect/>
          </a:stretch>
        </p:blipFill>
        <p:spPr>
          <a:xfrm>
            <a:off x="409961" y="233493"/>
            <a:ext cx="2041140" cy="658353"/>
          </a:xfrm>
          <a:prstGeom prst="rect">
            <a:avLst/>
          </a:prstGeom>
        </p:spPr>
      </p:pic>
      <p:pic>
        <p:nvPicPr>
          <p:cNvPr id="10" name="Picture 9" descr="CitySkyline-grey.png"/>
          <p:cNvPicPr>
            <a:picLocks noChangeAspect="1"/>
          </p:cNvPicPr>
          <p:nvPr userDrawn="1"/>
        </p:nvPicPr>
        <p:blipFill>
          <a:blip r:embed="rId4"/>
          <a:srcRect r="5894" b="15654"/>
          <a:stretch>
            <a:fillRect/>
          </a:stretch>
        </p:blipFill>
        <p:spPr>
          <a:xfrm>
            <a:off x="1813755" y="1904927"/>
            <a:ext cx="7330246" cy="3243336"/>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losing or Thank You">
    <p:spTree>
      <p:nvGrpSpPr>
        <p:cNvPr id="1" name=""/>
        <p:cNvGrpSpPr/>
        <p:nvPr/>
      </p:nvGrpSpPr>
      <p:grpSpPr>
        <a:xfrm>
          <a:off x="0" y="0"/>
          <a:ext cx="0" cy="0"/>
          <a:chOff x="0" y="0"/>
          <a:chExt cx="0" cy="0"/>
        </a:xfrm>
      </p:grpSpPr>
      <p:pic>
        <p:nvPicPr>
          <p:cNvPr id="6" name="Picture 5" descr="background.png"/>
          <p:cNvPicPr>
            <a:picLocks noChangeAspect="1"/>
          </p:cNvPicPr>
          <p:nvPr userDrawn="1"/>
        </p:nvPicPr>
        <p:blipFill>
          <a:blip r:embed="rId2">
            <a:alphaModFix amt="75000"/>
            <a:extLst>
              <a:ext uri="{28A0092B-C50C-407E-A947-70E740481C1C}">
                <a14:useLocalDpi xmlns:a14="http://schemas.microsoft.com/office/drawing/2010/main" val="0"/>
              </a:ext>
            </a:extLst>
          </a:blip>
          <a:srcRect b="70160"/>
          <a:stretch>
            <a:fillRect/>
          </a:stretch>
        </p:blipFill>
        <p:spPr>
          <a:xfrm>
            <a:off x="0" y="191"/>
            <a:ext cx="9144000" cy="1536240"/>
          </a:xfrm>
          <a:prstGeom prst="rect">
            <a:avLst/>
          </a:prstGeom>
        </p:spPr>
      </p:pic>
      <p:sp>
        <p:nvSpPr>
          <p:cNvPr id="7" name="Rectangle 6"/>
          <p:cNvSpPr/>
          <p:nvPr userDrawn="1"/>
        </p:nvSpPr>
        <p:spPr>
          <a:xfrm>
            <a:off x="0" y="0"/>
            <a:ext cx="9144000" cy="1559821"/>
          </a:xfrm>
          <a:prstGeom prst="rect">
            <a:avLst/>
          </a:prstGeom>
          <a:solidFill>
            <a:schemeClr val="tx1">
              <a:lumMod val="50000"/>
              <a:lumOff val="50000"/>
              <a:alpha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sp>
        <p:nvSpPr>
          <p:cNvPr id="8" name="Title 1"/>
          <p:cNvSpPr>
            <a:spLocks noGrp="1"/>
          </p:cNvSpPr>
          <p:nvPr>
            <p:ph type="title" hasCustomPrompt="1"/>
          </p:nvPr>
        </p:nvSpPr>
        <p:spPr>
          <a:xfrm>
            <a:off x="314542" y="1990611"/>
            <a:ext cx="6386507" cy="1093541"/>
          </a:xfrm>
        </p:spPr>
        <p:txBody>
          <a:bodyPr anchor="t" anchorCtr="0"/>
          <a:lstStyle>
            <a:lvl1pPr>
              <a:lnSpc>
                <a:spcPct val="100000"/>
              </a:lnSpc>
              <a:defRPr sz="6000" spc="-160">
                <a:gradFill flip="none" rotWithShape="1">
                  <a:gsLst>
                    <a:gs pos="0">
                      <a:srgbClr val="CF2E29"/>
                    </a:gs>
                    <a:gs pos="100000">
                      <a:srgbClr val="8B081D"/>
                    </a:gs>
                  </a:gsLst>
                  <a:lin ang="16200000" scaled="0"/>
                  <a:tileRect/>
                </a:gradFill>
              </a:defRPr>
            </a:lvl1pPr>
          </a:lstStyle>
          <a:p>
            <a:r>
              <a:rPr lang="en-US" dirty="0" smtClean="0"/>
              <a:t>Thank you!</a:t>
            </a:r>
            <a:endParaRPr lang="en-US" dirty="0"/>
          </a:p>
        </p:txBody>
      </p:sp>
      <p:pic>
        <p:nvPicPr>
          <p:cNvPr id="9" name="Picture 8" descr="city.png"/>
          <p:cNvPicPr>
            <a:picLocks noChangeAspect="1"/>
          </p:cNvPicPr>
          <p:nvPr userDrawn="1"/>
        </p:nvPicPr>
        <p:blipFill rotWithShape="1">
          <a:blip r:embed="rId3">
            <a:alphaModFix amt="85000"/>
            <a:extLst>
              <a:ext uri="{28A0092B-C50C-407E-A947-70E740481C1C}">
                <a14:useLocalDpi xmlns:a14="http://schemas.microsoft.com/office/drawing/2010/main" val="0"/>
              </a:ext>
            </a:extLst>
          </a:blip>
          <a:srcRect l="43521" t="8703" b="70909"/>
          <a:stretch/>
        </p:blipFill>
        <p:spPr>
          <a:xfrm>
            <a:off x="1491680" y="0"/>
            <a:ext cx="7661079" cy="1556925"/>
          </a:xfrm>
          <a:prstGeom prst="rect">
            <a:avLst/>
          </a:prstGeom>
        </p:spPr>
      </p:pic>
      <p:pic>
        <p:nvPicPr>
          <p:cNvPr id="13" name="Picture 12" descr="merge lockup.png"/>
          <p:cNvPicPr>
            <a:picLocks noChangeAspect="1"/>
          </p:cNvPicPr>
          <p:nvPr userDrawn="1"/>
        </p:nvPicPr>
        <p:blipFill>
          <a:blip r:embed="rId4">
            <a:alphaModFix amt="75000"/>
            <a:extLst>
              <a:ext uri="{28A0092B-C50C-407E-A947-70E740481C1C}">
                <a14:useLocalDpi xmlns:a14="http://schemas.microsoft.com/office/drawing/2010/main" val="0"/>
              </a:ext>
            </a:extLst>
          </a:blip>
          <a:srcRect l="3165" t="13559" r="3165" b="20339"/>
          <a:stretch>
            <a:fillRect/>
          </a:stretch>
        </p:blipFill>
        <p:spPr>
          <a:xfrm>
            <a:off x="320756" y="326760"/>
            <a:ext cx="2851978" cy="939419"/>
          </a:xfrm>
          <a:prstGeom prst="rect">
            <a:avLst/>
          </a:prstGeom>
        </p:spPr>
      </p:pic>
      <p:sp>
        <p:nvSpPr>
          <p:cNvPr id="14" name="Rectangle 13"/>
          <p:cNvSpPr/>
          <p:nvPr userDrawn="1"/>
        </p:nvSpPr>
        <p:spPr>
          <a:xfrm flipV="1">
            <a:off x="0" y="1537578"/>
            <a:ext cx="9144000" cy="70074"/>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sp>
        <p:nvSpPr>
          <p:cNvPr id="17" name="Text Placeholder 16"/>
          <p:cNvSpPr>
            <a:spLocks noGrp="1"/>
          </p:cNvSpPr>
          <p:nvPr>
            <p:ph type="body" sz="quarter" idx="10" hasCustomPrompt="1"/>
          </p:nvPr>
        </p:nvSpPr>
        <p:spPr>
          <a:xfrm>
            <a:off x="315913" y="3042918"/>
            <a:ext cx="8540750" cy="1432527"/>
          </a:xfrm>
        </p:spPr>
        <p:txBody>
          <a:bodyPr/>
          <a:lstStyle>
            <a:lvl1pPr marL="0" indent="0">
              <a:buNone/>
              <a:defRPr sz="2400" b="1" i="0" baseline="0">
                <a:solidFill>
                  <a:schemeClr val="tx1"/>
                </a:solidFill>
                <a:latin typeface="Arial"/>
                <a:cs typeface="Arial"/>
              </a:defRPr>
            </a:lvl1pPr>
          </a:lstStyle>
          <a:p>
            <a:pPr lvl="0"/>
            <a:r>
              <a:rPr lang="en-US" dirty="0" smtClean="0"/>
              <a:t>[insert name]</a:t>
            </a:r>
            <a:br>
              <a:rPr lang="en-US" dirty="0" smtClean="0"/>
            </a:br>
            <a:r>
              <a:rPr lang="en-US" dirty="0" smtClean="0"/>
              <a:t>[insert email address]</a:t>
            </a:r>
            <a:br>
              <a:rPr lang="en-US" dirty="0" smtClean="0"/>
            </a:br>
            <a:r>
              <a:rPr lang="en-US" dirty="0" smtClean="0"/>
              <a:t>[insert twitter handle]</a:t>
            </a:r>
            <a:endParaRPr lang="en-US" dirty="0"/>
          </a:p>
        </p:txBody>
      </p:sp>
      <p:pic>
        <p:nvPicPr>
          <p:cNvPr id="12" name="Picture 11" descr="background-paper bar-TALL.png"/>
          <p:cNvPicPr>
            <a:picLocks noChangeAspect="1"/>
          </p:cNvPicPr>
          <p:nvPr userDrawn="1"/>
        </p:nvPicPr>
        <p:blipFill>
          <a:blip r:embed="rId5"/>
          <a:srcRect b="71532"/>
          <a:stretch>
            <a:fillRect/>
          </a:stretch>
        </p:blipFill>
        <p:spPr>
          <a:xfrm>
            <a:off x="0" y="4755184"/>
            <a:ext cx="9144000" cy="393079"/>
          </a:xfrm>
          <a:prstGeom prst="rect">
            <a:avLst/>
          </a:prstGeom>
        </p:spPr>
      </p:pic>
      <p:grpSp>
        <p:nvGrpSpPr>
          <p:cNvPr id="10" name="Group 9"/>
          <p:cNvGrpSpPr/>
          <p:nvPr userDrawn="1"/>
        </p:nvGrpSpPr>
        <p:grpSpPr>
          <a:xfrm>
            <a:off x="130175" y="4843463"/>
            <a:ext cx="863449" cy="338554"/>
            <a:chOff x="31750" y="4832906"/>
            <a:chExt cx="863449" cy="338554"/>
          </a:xfrm>
        </p:grpSpPr>
        <p:pic>
          <p:nvPicPr>
            <p:cNvPr id="11" name="Picture 10" descr="MERGE.png"/>
            <p:cNvPicPr>
              <a:picLocks noChangeAspect="1"/>
            </p:cNvPicPr>
            <p:nvPr userDrawn="1"/>
          </p:nvPicPr>
          <p:blipFill>
            <a:blip r:embed="rId6">
              <a:lum bright="70000" contrast="-70000"/>
              <a:extLst>
                <a:ext uri="{28A0092B-C50C-407E-A947-70E740481C1C}">
                  <a14:useLocalDpi xmlns:a14="http://schemas.microsoft.com/office/drawing/2010/main" val="0"/>
                </a:ext>
              </a:extLst>
            </a:blip>
            <a:srcRect r="44386"/>
            <a:stretch>
              <a:fillRect/>
            </a:stretch>
          </p:blipFill>
          <p:spPr>
            <a:xfrm>
              <a:off x="223838" y="4932634"/>
              <a:ext cx="396340" cy="153194"/>
            </a:xfrm>
            <a:prstGeom prst="rect">
              <a:avLst/>
            </a:prstGeom>
          </p:spPr>
        </p:pic>
        <p:pic>
          <p:nvPicPr>
            <p:cNvPr id="15" name="Picture 14" descr="MERGE.png"/>
            <p:cNvPicPr>
              <a:picLocks noChangeAspect="1"/>
            </p:cNvPicPr>
            <p:nvPr userDrawn="1"/>
          </p:nvPicPr>
          <p:blipFill>
            <a:blip r:embed="rId6">
              <a:lum bright="70000" contrast="-70000"/>
              <a:extLst>
                <a:ext uri="{28A0092B-C50C-407E-A947-70E740481C1C}">
                  <a14:useLocalDpi xmlns:a14="http://schemas.microsoft.com/office/drawing/2010/main" val="0"/>
                </a:ext>
              </a:extLst>
            </a:blip>
            <a:srcRect l="62663"/>
            <a:stretch>
              <a:fillRect/>
            </a:stretch>
          </p:blipFill>
          <p:spPr>
            <a:xfrm>
              <a:off x="629117" y="4932634"/>
              <a:ext cx="266082" cy="153194"/>
            </a:xfrm>
            <a:prstGeom prst="rect">
              <a:avLst/>
            </a:prstGeom>
          </p:spPr>
        </p:pic>
        <p:sp>
          <p:nvSpPr>
            <p:cNvPr id="16" name="TextBox 15"/>
            <p:cNvSpPr txBox="1"/>
            <p:nvPr userDrawn="1"/>
          </p:nvSpPr>
          <p:spPr>
            <a:xfrm>
              <a:off x="31750" y="4832906"/>
              <a:ext cx="146050" cy="338554"/>
            </a:xfrm>
            <a:prstGeom prst="rect">
              <a:avLst/>
            </a:prstGeom>
            <a:noFill/>
          </p:spPr>
          <p:txBody>
            <a:bodyPr wrap="square" rtlCol="0">
              <a:spAutoFit/>
            </a:bodyPr>
            <a:lstStyle/>
            <a:p>
              <a:r>
                <a:rPr lang="en-US" sz="1600" b="1" i="0" dirty="0" smtClean="0">
                  <a:solidFill>
                    <a:schemeClr val="bg1">
                      <a:lumMod val="85000"/>
                    </a:schemeClr>
                  </a:solidFill>
                  <a:latin typeface="Arial"/>
                  <a:cs typeface="Arial"/>
                </a:rPr>
                <a:t>#</a:t>
              </a:r>
              <a:endParaRPr lang="en-US" sz="1600" b="1" i="0" dirty="0">
                <a:solidFill>
                  <a:schemeClr val="bg1">
                    <a:lumMod val="85000"/>
                  </a:schemeClr>
                </a:solidFill>
                <a:latin typeface="Arial"/>
                <a:cs typeface="Arial"/>
              </a:endParaRPr>
            </a:p>
          </p:txBody>
        </p:sp>
      </p:grpSp>
      <p:pic>
        <p:nvPicPr>
          <p:cNvPr id="18" name="Picture 17" descr="Perforce 2-SPOT WHITE-ONLY LOGO.ai"/>
          <p:cNvPicPr>
            <a:picLocks noChangeAspect="1"/>
          </p:cNvPicPr>
          <p:nvPr userDrawn="1"/>
        </p:nvPicPr>
        <p:blipFill>
          <a:blip r:embed="rId7"/>
          <a:srcRect l="18151" t="36000" r="20571" b="46286"/>
          <a:stretch>
            <a:fillRect/>
          </a:stretch>
        </p:blipFill>
        <p:spPr>
          <a:xfrm>
            <a:off x="7920599" y="4892481"/>
            <a:ext cx="1010159" cy="206133"/>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9" name="Rectangle 8"/>
          <p:cNvSpPr/>
          <p:nvPr userDrawn="1"/>
        </p:nvSpPr>
        <p:spPr>
          <a:xfrm>
            <a:off x="0" y="0"/>
            <a:ext cx="9144000" cy="514826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pic>
        <p:nvPicPr>
          <p:cNvPr id="11" name="Picture 10" descr="background.png"/>
          <p:cNvPicPr>
            <a:picLocks noChangeAspect="1"/>
          </p:cNvPicPr>
          <p:nvPr userDrawn="1"/>
        </p:nvPicPr>
        <p:blipFill>
          <a:blip r:embed="rId2">
            <a:alphaModFix/>
            <a:extLst>
              <a:ext uri="{28A0092B-C50C-407E-A947-70E740481C1C}">
                <a14:useLocalDpi xmlns:a14="http://schemas.microsoft.com/office/drawing/2010/main" val="0"/>
              </a:ext>
            </a:extLst>
          </a:blip>
          <a:stretch>
            <a:fillRect/>
          </a:stretch>
        </p:blipFill>
        <p:spPr>
          <a:xfrm>
            <a:off x="0" y="191"/>
            <a:ext cx="9144000" cy="5148072"/>
          </a:xfrm>
          <a:prstGeom prst="rect">
            <a:avLst/>
          </a:prstGeom>
        </p:spPr>
      </p:pic>
      <p:sp>
        <p:nvSpPr>
          <p:cNvPr id="5" name="Rectangle 4"/>
          <p:cNvSpPr/>
          <p:nvPr userDrawn="1"/>
        </p:nvSpPr>
        <p:spPr>
          <a:xfrm>
            <a:off x="0" y="0"/>
            <a:ext cx="9144000" cy="5148263"/>
          </a:xfrm>
          <a:prstGeom prst="rect">
            <a:avLst/>
          </a:prstGeom>
          <a:solidFill>
            <a:srgbClr val="000000">
              <a:alpha val="3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2"/>
                </a:solidFill>
              </a:rPr>
              <a:t>                                              </a:t>
            </a:r>
            <a:endParaRPr lang="en-US" dirty="0">
              <a:solidFill>
                <a:schemeClr val="tx2"/>
              </a:solidFill>
            </a:endParaRPr>
          </a:p>
        </p:txBody>
      </p:sp>
      <p:pic>
        <p:nvPicPr>
          <p:cNvPr id="7" name="Picture 6" descr="city.png"/>
          <p:cNvPicPr>
            <a:picLocks noChangeAspect="1"/>
          </p:cNvPicPr>
          <p:nvPr userDrawn="1"/>
        </p:nvPicPr>
        <p:blipFill rotWithShape="1">
          <a:blip r:embed="rId3">
            <a:alphaModFix/>
            <a:extLst>
              <a:ext uri="{28A0092B-C50C-407E-A947-70E740481C1C}">
                <a14:useLocalDpi xmlns:a14="http://schemas.microsoft.com/office/drawing/2010/main" val="0"/>
              </a:ext>
            </a:extLst>
          </a:blip>
          <a:srcRect l="59500" t="-6927" b="70909"/>
          <a:stretch/>
        </p:blipFill>
        <p:spPr>
          <a:xfrm>
            <a:off x="2284402" y="1713976"/>
            <a:ext cx="6859598" cy="3434287"/>
          </a:xfrm>
          <a:prstGeom prst="rect">
            <a:avLst/>
          </a:prstGeom>
        </p:spPr>
      </p:pic>
      <p:pic>
        <p:nvPicPr>
          <p:cNvPr id="8" name="Picture 7" descr="merge-title-light-glow.png"/>
          <p:cNvPicPr>
            <a:picLocks noChangeAspect="1"/>
          </p:cNvPicPr>
          <p:nvPr userDrawn="1"/>
        </p:nvPicPr>
        <p:blipFill>
          <a:blip r:embed="rId4"/>
          <a:srcRect l="5688" t="10590" r="3413" b="21179"/>
          <a:stretch>
            <a:fillRect/>
          </a:stretch>
        </p:blipFill>
        <p:spPr>
          <a:xfrm>
            <a:off x="513148" y="3849539"/>
            <a:ext cx="2125241" cy="685479"/>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99538" y="105108"/>
            <a:ext cx="8240110"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457200" rtl="0" eaLnBrk="0" fontAlgn="base" latinLnBrk="0" hangingPunct="0">
              <a:lnSpc>
                <a:spcPct val="100000"/>
              </a:lnSpc>
              <a:spcBef>
                <a:spcPct val="0"/>
              </a:spcBef>
              <a:spcAft>
                <a:spcPct val="0"/>
              </a:spcAft>
              <a:buClrTx/>
              <a:buSzTx/>
              <a:buFontTx/>
              <a:buNone/>
              <a:tabLst/>
              <a:defRPr/>
            </a:pPr>
            <a:r>
              <a:rPr lang="en-US" dirty="0" smtClean="0"/>
              <a:t>Click to edit Master title style</a:t>
            </a:r>
          </a:p>
        </p:txBody>
      </p:sp>
      <p:sp>
        <p:nvSpPr>
          <p:cNvPr id="1027" name="Text Placeholder 2"/>
          <p:cNvSpPr>
            <a:spLocks noGrp="1"/>
          </p:cNvSpPr>
          <p:nvPr>
            <p:ph type="body" idx="1"/>
          </p:nvPr>
        </p:nvSpPr>
        <p:spPr bwMode="auto">
          <a:xfrm>
            <a:off x="308297" y="982763"/>
            <a:ext cx="8229600" cy="33972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7" name="Title 1" hidden="1"/>
          <p:cNvSpPr txBox="1">
            <a:spLocks/>
          </p:cNvSpPr>
          <p:nvPr/>
        </p:nvSpPr>
        <p:spPr>
          <a:xfrm>
            <a:off x="457200" y="0"/>
            <a:ext cx="8229600" cy="858838"/>
          </a:xfrm>
          <a:prstGeom prst="rect">
            <a:avLst/>
          </a:prstGeom>
        </p:spPr>
        <p:txBody>
          <a:bodyPr/>
          <a:lstStyle>
            <a:lvl1pPr algn="ctr" defTabSz="457200"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defTabSz="457200" rtl="0" eaLnBrk="0" fontAlgn="base" hangingPunct="0">
              <a:spcBef>
                <a:spcPct val="0"/>
              </a:spcBef>
              <a:spcAft>
                <a:spcPct val="0"/>
              </a:spcAft>
              <a:defRPr sz="4400">
                <a:solidFill>
                  <a:schemeClr val="tx1"/>
                </a:solidFill>
                <a:latin typeface="Arial" charset="0"/>
                <a:ea typeface="ＭＳ Ｐゴシック" charset="0"/>
                <a:cs typeface="ＭＳ Ｐゴシック" charset="0"/>
              </a:defRPr>
            </a:lvl2pPr>
            <a:lvl3pPr algn="ctr" defTabSz="457200" rtl="0" eaLnBrk="0" fontAlgn="base" hangingPunct="0">
              <a:spcBef>
                <a:spcPct val="0"/>
              </a:spcBef>
              <a:spcAft>
                <a:spcPct val="0"/>
              </a:spcAft>
              <a:defRPr sz="4400">
                <a:solidFill>
                  <a:schemeClr val="tx1"/>
                </a:solidFill>
                <a:latin typeface="Arial" charset="0"/>
                <a:ea typeface="ＭＳ Ｐゴシック" charset="0"/>
                <a:cs typeface="ＭＳ Ｐゴシック" charset="0"/>
              </a:defRPr>
            </a:lvl3pPr>
            <a:lvl4pPr algn="ctr" defTabSz="457200" rtl="0" eaLnBrk="0" fontAlgn="base" hangingPunct="0">
              <a:spcBef>
                <a:spcPct val="0"/>
              </a:spcBef>
              <a:spcAft>
                <a:spcPct val="0"/>
              </a:spcAft>
              <a:defRPr sz="4400">
                <a:solidFill>
                  <a:schemeClr val="tx1"/>
                </a:solidFill>
                <a:latin typeface="Arial" charset="0"/>
                <a:ea typeface="ＭＳ Ｐゴシック" charset="0"/>
                <a:cs typeface="ＭＳ Ｐゴシック" charset="0"/>
              </a:defRPr>
            </a:lvl4pPr>
            <a:lvl5pPr algn="ctr" defTabSz="457200" rtl="0" eaLnBrk="0" fontAlgn="base" hangingPunct="0">
              <a:spcBef>
                <a:spcPct val="0"/>
              </a:spcBef>
              <a:spcAft>
                <a:spcPct val="0"/>
              </a:spcAft>
              <a:defRPr sz="4400">
                <a:solidFill>
                  <a:schemeClr val="tx1"/>
                </a:solidFill>
                <a:latin typeface="Arial" charset="0"/>
                <a:ea typeface="ＭＳ Ｐゴシック" charset="0"/>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a:lstStyle>
          <a:p>
            <a:pPr algn="l" eaLnBrk="1" hangingPunct="1">
              <a:defRPr/>
            </a:pPr>
            <a:r>
              <a:rPr lang="en-US" sz="3200" b="1" smtClean="0">
                <a:solidFill>
                  <a:srgbClr val="1A2D73"/>
                </a:solidFill>
                <a:ea typeface="ＭＳ Ｐゴシック" pitchFamily="34" charset="-128"/>
              </a:rPr>
              <a:t>Local Build Support</a:t>
            </a:r>
            <a:endParaRPr lang="en-US" sz="3200" b="1" dirty="0" smtClean="0">
              <a:solidFill>
                <a:srgbClr val="1A2D73"/>
              </a:solidFill>
              <a:ea typeface="ＭＳ Ｐゴシック" pitchFamily="34" charset="-128"/>
            </a:endParaRPr>
          </a:p>
        </p:txBody>
      </p:sp>
      <p:pic>
        <p:nvPicPr>
          <p:cNvPr id="21" name="Picture 20" descr="background-paper bar-TALL.png"/>
          <p:cNvPicPr>
            <a:picLocks noChangeAspect="1"/>
          </p:cNvPicPr>
          <p:nvPr/>
        </p:nvPicPr>
        <p:blipFill>
          <a:blip r:embed="rId11"/>
          <a:srcRect b="71532"/>
          <a:stretch>
            <a:fillRect/>
          </a:stretch>
        </p:blipFill>
        <p:spPr>
          <a:xfrm>
            <a:off x="0" y="4755184"/>
            <a:ext cx="9144000" cy="393079"/>
          </a:xfrm>
          <a:prstGeom prst="rect">
            <a:avLst/>
          </a:prstGeom>
        </p:spPr>
      </p:pic>
      <p:grpSp>
        <p:nvGrpSpPr>
          <p:cNvPr id="22" name="Group 21"/>
          <p:cNvGrpSpPr/>
          <p:nvPr/>
        </p:nvGrpSpPr>
        <p:grpSpPr>
          <a:xfrm>
            <a:off x="130175" y="4843463"/>
            <a:ext cx="863449" cy="338554"/>
            <a:chOff x="31750" y="4832906"/>
            <a:chExt cx="863449" cy="338554"/>
          </a:xfrm>
        </p:grpSpPr>
        <p:pic>
          <p:nvPicPr>
            <p:cNvPr id="23" name="Picture 22" descr="MERGE.png"/>
            <p:cNvPicPr>
              <a:picLocks noChangeAspect="1"/>
            </p:cNvPicPr>
            <p:nvPr userDrawn="1"/>
          </p:nvPicPr>
          <p:blipFill>
            <a:blip r:embed="rId12">
              <a:lum bright="70000" contrast="-70000"/>
              <a:extLst>
                <a:ext uri="{28A0092B-C50C-407E-A947-70E740481C1C}">
                  <a14:useLocalDpi xmlns:a14="http://schemas.microsoft.com/office/drawing/2010/main" val="0"/>
                </a:ext>
              </a:extLst>
            </a:blip>
            <a:srcRect r="44386"/>
            <a:stretch>
              <a:fillRect/>
            </a:stretch>
          </p:blipFill>
          <p:spPr>
            <a:xfrm>
              <a:off x="223838" y="4932634"/>
              <a:ext cx="396340" cy="153194"/>
            </a:xfrm>
            <a:prstGeom prst="rect">
              <a:avLst/>
            </a:prstGeom>
          </p:spPr>
        </p:pic>
        <p:pic>
          <p:nvPicPr>
            <p:cNvPr id="24" name="Picture 23" descr="MERGE.png"/>
            <p:cNvPicPr>
              <a:picLocks noChangeAspect="1"/>
            </p:cNvPicPr>
            <p:nvPr userDrawn="1"/>
          </p:nvPicPr>
          <p:blipFill>
            <a:blip r:embed="rId12">
              <a:lum bright="70000" contrast="-70000"/>
              <a:extLst>
                <a:ext uri="{28A0092B-C50C-407E-A947-70E740481C1C}">
                  <a14:useLocalDpi xmlns:a14="http://schemas.microsoft.com/office/drawing/2010/main" val="0"/>
                </a:ext>
              </a:extLst>
            </a:blip>
            <a:srcRect l="62663"/>
            <a:stretch>
              <a:fillRect/>
            </a:stretch>
          </p:blipFill>
          <p:spPr>
            <a:xfrm>
              <a:off x="629117" y="4932634"/>
              <a:ext cx="266082" cy="153194"/>
            </a:xfrm>
            <a:prstGeom prst="rect">
              <a:avLst/>
            </a:prstGeom>
          </p:spPr>
        </p:pic>
        <p:sp>
          <p:nvSpPr>
            <p:cNvPr id="25" name="TextBox 24"/>
            <p:cNvSpPr txBox="1"/>
            <p:nvPr userDrawn="1"/>
          </p:nvSpPr>
          <p:spPr>
            <a:xfrm>
              <a:off x="31750" y="4832906"/>
              <a:ext cx="146050" cy="338554"/>
            </a:xfrm>
            <a:prstGeom prst="rect">
              <a:avLst/>
            </a:prstGeom>
            <a:noFill/>
          </p:spPr>
          <p:txBody>
            <a:bodyPr wrap="square" rtlCol="0">
              <a:spAutoFit/>
            </a:bodyPr>
            <a:lstStyle/>
            <a:p>
              <a:r>
                <a:rPr lang="en-US" sz="1600" b="1" i="0" dirty="0" smtClean="0">
                  <a:solidFill>
                    <a:schemeClr val="bg1">
                      <a:lumMod val="85000"/>
                    </a:schemeClr>
                  </a:solidFill>
                  <a:latin typeface="Arial"/>
                  <a:cs typeface="Arial"/>
                </a:rPr>
                <a:t>#</a:t>
              </a:r>
              <a:endParaRPr lang="en-US" sz="1600" b="1" i="0" dirty="0">
                <a:solidFill>
                  <a:schemeClr val="bg1">
                    <a:lumMod val="85000"/>
                  </a:schemeClr>
                </a:solidFill>
                <a:latin typeface="Arial"/>
                <a:cs typeface="Arial"/>
              </a:endParaRPr>
            </a:p>
          </p:txBody>
        </p:sp>
      </p:grpSp>
      <p:pic>
        <p:nvPicPr>
          <p:cNvPr id="26" name="Picture 25" descr="Perforce 2-SPOT WHITE-ONLY LOGO.ai"/>
          <p:cNvPicPr>
            <a:picLocks noChangeAspect="1"/>
          </p:cNvPicPr>
          <p:nvPr/>
        </p:nvPicPr>
        <p:blipFill>
          <a:blip r:embed="rId13"/>
          <a:srcRect l="18151" t="36000" r="20571" b="46286"/>
          <a:stretch>
            <a:fillRect/>
          </a:stretch>
        </p:blipFill>
        <p:spPr>
          <a:xfrm>
            <a:off x="7920599" y="4892481"/>
            <a:ext cx="1010159" cy="206133"/>
          </a:xfrm>
          <a:prstGeom prst="rect">
            <a:avLst/>
          </a:prstGeom>
        </p:spPr>
      </p:pic>
    </p:spTree>
  </p:cSld>
  <p:clrMap bg1="lt1" tx1="dk1" bg2="lt2" tx2="dk2" accent1="accent1" accent2="accent2" accent3="accent3" accent4="accent4" accent5="accent5" accent6="accent6" hlink="hlink" folHlink="folHlink"/>
  <p:sldLayoutIdLst>
    <p:sldLayoutId id="2147483790" r:id="rId1"/>
    <p:sldLayoutId id="2147483782" r:id="rId2"/>
    <p:sldLayoutId id="2147483803" r:id="rId3"/>
    <p:sldLayoutId id="2147483804" r:id="rId4"/>
    <p:sldLayoutId id="2147483805" r:id="rId5"/>
    <p:sldLayoutId id="2147483807" r:id="rId6"/>
    <p:sldLayoutId id="2147483791" r:id="rId7"/>
    <p:sldLayoutId id="2147483797" r:id="rId8"/>
    <p:sldLayoutId id="2147483806" r:id="rId9"/>
  </p:sldLayoutIdLst>
  <p:timing>
    <p:tnLst>
      <p:par>
        <p:cTn id="1" dur="indefinite" restart="never" nodeType="tmRoot"/>
      </p:par>
    </p:tnLst>
  </p:timing>
  <p:txStyles>
    <p:titleStyle>
      <a:lvl1pPr algn="l" defTabSz="457200" rtl="0" eaLnBrk="0" fontAlgn="base" hangingPunct="0">
        <a:spcBef>
          <a:spcPct val="0"/>
        </a:spcBef>
        <a:spcAft>
          <a:spcPct val="0"/>
        </a:spcAft>
        <a:defRPr kumimoji="0" lang="en-US" sz="3600" b="1" i="0" u="none" strike="noStrike" kern="1200" cap="none" spc="-160" normalizeH="0" baseline="0" noProof="0" dirty="0" smtClean="0">
          <a:ln>
            <a:noFill/>
          </a:ln>
          <a:gradFill flip="none" rotWithShape="1">
            <a:gsLst>
              <a:gs pos="0">
                <a:srgbClr val="CF2E29"/>
              </a:gs>
              <a:gs pos="100000">
                <a:srgbClr val="8B081D"/>
              </a:gs>
            </a:gsLst>
            <a:lin ang="16200000" scaled="0"/>
            <a:tileRect/>
          </a:gradFill>
          <a:effectLst/>
          <a:uLnTx/>
          <a:uFillTx/>
          <a:latin typeface="Arial Black"/>
          <a:ea typeface="ＭＳ Ｐゴシック" charset="0"/>
          <a:cs typeface="Arial Black"/>
        </a:defRPr>
      </a:lvl1pPr>
      <a:lvl2pPr algn="l" defTabSz="457200" rtl="0" eaLnBrk="0" fontAlgn="base" hangingPunct="0">
        <a:spcBef>
          <a:spcPct val="0"/>
        </a:spcBef>
        <a:spcAft>
          <a:spcPct val="0"/>
        </a:spcAft>
        <a:defRPr sz="3200" b="1">
          <a:solidFill>
            <a:srgbClr val="1A2D73"/>
          </a:solidFill>
          <a:latin typeface="Arial" charset="0"/>
          <a:ea typeface="ＭＳ Ｐゴシック" charset="0"/>
          <a:cs typeface="ＭＳ Ｐゴシック" charset="0"/>
        </a:defRPr>
      </a:lvl2pPr>
      <a:lvl3pPr algn="l" defTabSz="457200" rtl="0" eaLnBrk="0" fontAlgn="base" hangingPunct="0">
        <a:spcBef>
          <a:spcPct val="0"/>
        </a:spcBef>
        <a:spcAft>
          <a:spcPct val="0"/>
        </a:spcAft>
        <a:defRPr sz="3200" b="1">
          <a:solidFill>
            <a:srgbClr val="1A2D73"/>
          </a:solidFill>
          <a:latin typeface="Arial" charset="0"/>
          <a:ea typeface="ＭＳ Ｐゴシック" charset="0"/>
          <a:cs typeface="ＭＳ Ｐゴシック" charset="0"/>
        </a:defRPr>
      </a:lvl3pPr>
      <a:lvl4pPr algn="l" defTabSz="457200" rtl="0" eaLnBrk="0" fontAlgn="base" hangingPunct="0">
        <a:spcBef>
          <a:spcPct val="0"/>
        </a:spcBef>
        <a:spcAft>
          <a:spcPct val="0"/>
        </a:spcAft>
        <a:defRPr sz="3200" b="1">
          <a:solidFill>
            <a:srgbClr val="1A2D73"/>
          </a:solidFill>
          <a:latin typeface="Arial" charset="0"/>
          <a:ea typeface="ＭＳ Ｐゴシック" charset="0"/>
          <a:cs typeface="ＭＳ Ｐゴシック" charset="0"/>
        </a:defRPr>
      </a:lvl4pPr>
      <a:lvl5pPr algn="l" defTabSz="457200" rtl="0" eaLnBrk="0" fontAlgn="base" hangingPunct="0">
        <a:spcBef>
          <a:spcPct val="0"/>
        </a:spcBef>
        <a:spcAft>
          <a:spcPct val="0"/>
        </a:spcAft>
        <a:defRPr sz="3200" b="1">
          <a:solidFill>
            <a:srgbClr val="1A2D73"/>
          </a:solidFill>
          <a:latin typeface="Arial" charset="0"/>
          <a:ea typeface="ＭＳ Ｐゴシック" charset="0"/>
          <a:cs typeface="ＭＳ Ｐゴシック" charset="0"/>
        </a:defRPr>
      </a:lvl5pPr>
      <a:lvl6pPr marL="4572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Arial" charset="0"/>
          <a:ea typeface="ＭＳ Ｐゴシック" charset="0"/>
          <a:cs typeface="ＭＳ Ｐゴシック" charset="0"/>
        </a:defRPr>
      </a:lvl9pPr>
    </p:titleStyle>
    <p:bodyStyle>
      <a:lvl1pPr marL="342900" indent="-288925" algn="l" defTabSz="457200" rtl="0" eaLnBrk="0" fontAlgn="base" hangingPunct="0">
        <a:spcBef>
          <a:spcPts val="500"/>
        </a:spcBef>
        <a:spcAft>
          <a:spcPct val="0"/>
        </a:spcAft>
        <a:buClr>
          <a:schemeClr val="accent5"/>
        </a:buClr>
        <a:buSzPct val="110000"/>
        <a:buFont typeface="Arial" pitchFamily="34" charset="0"/>
        <a:buChar char="•"/>
        <a:defRPr lang="en-US" sz="2800" kern="1200">
          <a:solidFill>
            <a:schemeClr val="tx1"/>
          </a:solidFill>
          <a:latin typeface="+mn-lt"/>
          <a:ea typeface="ＭＳ Ｐゴシック" pitchFamily="34" charset="-128"/>
          <a:cs typeface="ＭＳ Ｐゴシック" charset="0"/>
        </a:defRPr>
      </a:lvl1pPr>
      <a:lvl2pPr marL="742950" indent="-285750" algn="l" defTabSz="457200" rtl="0" eaLnBrk="0" fontAlgn="base" hangingPunct="0">
        <a:spcBef>
          <a:spcPts val="500"/>
        </a:spcBef>
        <a:spcAft>
          <a:spcPct val="0"/>
        </a:spcAft>
        <a:buClr>
          <a:schemeClr val="accent5"/>
        </a:buClr>
        <a:buFont typeface="Arial" pitchFamily="34" charset="0"/>
        <a:buChar char="–"/>
        <a:defRPr lang="en-US" sz="2400" kern="1200">
          <a:solidFill>
            <a:schemeClr val="tx1"/>
          </a:solidFill>
          <a:latin typeface="+mn-lt"/>
          <a:ea typeface="ＭＳ Ｐゴシック" pitchFamily="34" charset="-128"/>
          <a:cs typeface="+mn-cs"/>
        </a:defRPr>
      </a:lvl2pPr>
      <a:lvl3pPr marL="974725" indent="-233363" algn="l" defTabSz="457200" rtl="0" eaLnBrk="0" fontAlgn="base" hangingPunct="0">
        <a:spcBef>
          <a:spcPts val="500"/>
        </a:spcBef>
        <a:spcAft>
          <a:spcPct val="0"/>
        </a:spcAft>
        <a:buClr>
          <a:schemeClr val="accent5"/>
        </a:buClr>
        <a:buFont typeface="Arial" pitchFamily="34" charset="0"/>
        <a:buChar char="•"/>
        <a:defRPr lang="en-US" sz="2400" kern="1200">
          <a:solidFill>
            <a:schemeClr val="tx1"/>
          </a:solidFill>
          <a:latin typeface="+mn-lt"/>
          <a:ea typeface="ＭＳ Ｐゴシック" charset="0"/>
          <a:cs typeface="+mn-cs"/>
        </a:defRPr>
      </a:lvl3pPr>
      <a:lvl4pPr marL="1258888" indent="-231775" algn="l" defTabSz="457200" rtl="0" eaLnBrk="0" fontAlgn="base" hangingPunct="0">
        <a:spcBef>
          <a:spcPts val="500"/>
        </a:spcBef>
        <a:spcAft>
          <a:spcPct val="0"/>
        </a:spcAft>
        <a:buClr>
          <a:schemeClr val="accent5"/>
        </a:buClr>
        <a:buFont typeface="Arial" pitchFamily="34" charset="0"/>
        <a:buChar char="–"/>
        <a:defRPr lang="en-US" sz="1400" kern="1200">
          <a:solidFill>
            <a:schemeClr val="tx1"/>
          </a:solidFill>
          <a:latin typeface="+mn-lt"/>
          <a:ea typeface="ＭＳ Ｐゴシック" charset="0"/>
          <a:cs typeface="+mn-cs"/>
        </a:defRPr>
      </a:lvl4pPr>
      <a:lvl5pPr marL="1604963" indent="-233363" algn="l" defTabSz="457200" rtl="0" eaLnBrk="0" fontAlgn="base" hangingPunct="0">
        <a:spcBef>
          <a:spcPts val="500"/>
        </a:spcBef>
        <a:spcAft>
          <a:spcPct val="0"/>
        </a:spcAft>
        <a:buClr>
          <a:schemeClr val="tx1"/>
        </a:buClr>
        <a:buFont typeface="Arial" pitchFamily="34" charset="0"/>
        <a:buChar char="•"/>
        <a:defRPr lang="en-US" sz="14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err="1" smtClean="0"/>
              <a:t>Viquar</a:t>
            </a:r>
            <a:r>
              <a:rPr lang="en-US" dirty="0" smtClean="0"/>
              <a:t> Mohammed Khan </a:t>
            </a:r>
          </a:p>
          <a:p>
            <a:r>
              <a:rPr lang="en-US" dirty="0" smtClean="0"/>
              <a:t>+1 224-436-0783</a:t>
            </a:r>
            <a:endParaRPr lang="en-US" dirty="0"/>
          </a:p>
        </p:txBody>
      </p:sp>
      <p:sp>
        <p:nvSpPr>
          <p:cNvPr id="2" name="Title 1"/>
          <p:cNvSpPr>
            <a:spLocks noGrp="1"/>
          </p:cNvSpPr>
          <p:nvPr>
            <p:ph type="title"/>
          </p:nvPr>
        </p:nvSpPr>
        <p:spPr/>
        <p:txBody>
          <a:bodyPr/>
          <a:lstStyle/>
          <a:p>
            <a:r>
              <a:rPr lang="en-US" sz="2800" dirty="0"/>
              <a:t>Trunk Based Development </a:t>
            </a:r>
            <a:r>
              <a:rPr lang="en-US" sz="2800" dirty="0" smtClean="0"/>
              <a:t>CNA Canada.</a:t>
            </a:r>
            <a:endParaRPr lang="en-US" sz="2800" dirty="0"/>
          </a:p>
        </p:txBody>
      </p:sp>
    </p:spTree>
    <p:extLst>
      <p:ext uri="{BB962C8B-B14F-4D97-AF65-F5344CB8AC3E}">
        <p14:creationId xmlns:p14="http://schemas.microsoft.com/office/powerpoint/2010/main" val="394131572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304799" y="913458"/>
            <a:ext cx="8187267" cy="3824288"/>
          </a:xfrm>
        </p:spPr>
        <p:txBody>
          <a:bodyPr/>
          <a:lstStyle/>
          <a:p>
            <a:r>
              <a:rPr lang="en-US" dirty="0" smtClean="0"/>
              <a:t>On Mercurial but with a ton of custom tooling.</a:t>
            </a:r>
          </a:p>
          <a:p>
            <a:r>
              <a:rPr lang="en-US" dirty="0" smtClean="0"/>
              <a:t>Many thousands of developers.</a:t>
            </a:r>
          </a:p>
          <a:p>
            <a:r>
              <a:rPr lang="en-US" dirty="0" smtClean="0"/>
              <a:t>Few buildable things in their main trunk.</a:t>
            </a:r>
          </a:p>
          <a:p>
            <a:pPr lvl="1"/>
            <a:r>
              <a:rPr lang="en-US" dirty="0" smtClean="0"/>
              <a:t>Different repos for Android, </a:t>
            </a:r>
            <a:r>
              <a:rPr lang="en-US" dirty="0" err="1" smtClean="0"/>
              <a:t>iOS</a:t>
            </a:r>
            <a:r>
              <a:rPr lang="en-US" dirty="0" smtClean="0"/>
              <a:t> clients.</a:t>
            </a:r>
          </a:p>
        </p:txBody>
      </p:sp>
      <p:sp>
        <p:nvSpPr>
          <p:cNvPr id="3" name="Title 2"/>
          <p:cNvSpPr>
            <a:spLocks noGrp="1"/>
          </p:cNvSpPr>
          <p:nvPr>
            <p:ph type="title"/>
          </p:nvPr>
        </p:nvSpPr>
        <p:spPr/>
        <p:txBody>
          <a:bodyPr/>
          <a:lstStyle/>
          <a:p>
            <a:r>
              <a:rPr lang="en-US" dirty="0" smtClean="0"/>
              <a:t>Facebook</a:t>
            </a:r>
            <a:endParaRPr lang="en-US" dirty="0"/>
          </a:p>
        </p:txBody>
      </p:sp>
    </p:spTree>
    <p:extLst>
      <p:ext uri="{BB962C8B-B14F-4D97-AF65-F5344CB8AC3E}">
        <p14:creationId xmlns:p14="http://schemas.microsoft.com/office/powerpoint/2010/main" val="4565501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304799" y="913458"/>
            <a:ext cx="8187267" cy="3824288"/>
          </a:xfrm>
        </p:spPr>
        <p:txBody>
          <a:bodyPr/>
          <a:lstStyle/>
          <a:p>
            <a:r>
              <a:rPr lang="en-US" dirty="0" smtClean="0"/>
              <a:t>Many thousands of developers.</a:t>
            </a:r>
          </a:p>
          <a:p>
            <a:r>
              <a:rPr lang="en-US" dirty="0" smtClean="0"/>
              <a:t>Many buildable things in their main trunk (Office for Windows, </a:t>
            </a:r>
            <a:r>
              <a:rPr lang="en-US" dirty="0" err="1" smtClean="0"/>
              <a:t>iOS</a:t>
            </a:r>
            <a:r>
              <a:rPr lang="en-US" dirty="0" smtClean="0"/>
              <a:t>, their own mobile platforms)</a:t>
            </a:r>
          </a:p>
          <a:p>
            <a:pPr lvl="1"/>
            <a:r>
              <a:rPr lang="en-US" dirty="0"/>
              <a:t>code shared at source </a:t>
            </a:r>
            <a:r>
              <a:rPr lang="en-US" dirty="0" smtClean="0"/>
              <a:t>level.</a:t>
            </a:r>
          </a:p>
          <a:p>
            <a:pPr lvl="1"/>
            <a:r>
              <a:rPr lang="en-US" dirty="0"/>
              <a:t>d</a:t>
            </a:r>
            <a:r>
              <a:rPr lang="en-US" dirty="0" smtClean="0"/>
              <a:t>ifferent release schedules.</a:t>
            </a:r>
          </a:p>
          <a:p>
            <a:pPr lvl="1"/>
            <a:r>
              <a:rPr lang="en-US" dirty="0"/>
              <a:t>d</a:t>
            </a:r>
            <a:r>
              <a:rPr lang="en-US" dirty="0" smtClean="0"/>
              <a:t>ifferent version </a:t>
            </a:r>
            <a:r>
              <a:rPr lang="en-US" dirty="0"/>
              <a:t>numbers for </a:t>
            </a:r>
            <a:r>
              <a:rPr lang="en-US" dirty="0" smtClean="0"/>
              <a:t>different binaries </a:t>
            </a:r>
            <a:r>
              <a:rPr lang="en-US" dirty="0"/>
              <a:t>.</a:t>
            </a:r>
            <a:endParaRPr lang="en-US" dirty="0" smtClean="0"/>
          </a:p>
          <a:p>
            <a:pPr lvl="1"/>
            <a:endParaRPr lang="en-US" dirty="0"/>
          </a:p>
          <a:p>
            <a:r>
              <a:rPr lang="en-US" dirty="0" smtClean="0"/>
              <a:t>More teams in the future?</a:t>
            </a:r>
            <a:endParaRPr lang="en-US" dirty="0"/>
          </a:p>
        </p:txBody>
      </p:sp>
      <p:sp>
        <p:nvSpPr>
          <p:cNvPr id="3" name="Title 2"/>
          <p:cNvSpPr>
            <a:spLocks noGrp="1"/>
          </p:cNvSpPr>
          <p:nvPr>
            <p:ph type="title"/>
          </p:nvPr>
        </p:nvSpPr>
        <p:spPr/>
        <p:txBody>
          <a:bodyPr/>
          <a:lstStyle/>
          <a:p>
            <a:r>
              <a:rPr lang="en-US" dirty="0" smtClean="0"/>
              <a:t>Microsoft (Office Team)</a:t>
            </a:r>
            <a:endParaRPr lang="en-US" dirty="0"/>
          </a:p>
        </p:txBody>
      </p:sp>
    </p:spTree>
    <p:extLst>
      <p:ext uri="{BB962C8B-B14F-4D97-AF65-F5344CB8AC3E}">
        <p14:creationId xmlns:p14="http://schemas.microsoft.com/office/powerpoint/2010/main" val="21085685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Economics #1</a:t>
            </a:r>
            <a:r>
              <a:rPr lang="en-US" dirty="0"/>
              <a:t/>
            </a:r>
            <a:br>
              <a:rPr lang="en-US" dirty="0"/>
            </a:br>
            <a:r>
              <a:rPr lang="en-US" dirty="0"/>
              <a:t>Hedging on the order of releases</a:t>
            </a:r>
          </a:p>
        </p:txBody>
      </p:sp>
    </p:spTree>
    <p:extLst>
      <p:ext uri="{BB962C8B-B14F-4D97-AF65-F5344CB8AC3E}">
        <p14:creationId xmlns:p14="http://schemas.microsoft.com/office/powerpoint/2010/main" val="28609735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Concurrent Development of Consecutive Releases</a:t>
            </a:r>
            <a:endParaRPr lang="en-US" sz="2400" dirty="0"/>
          </a:p>
        </p:txBody>
      </p:sp>
      <p:pic>
        <p:nvPicPr>
          <p:cNvPr id="9" name="Picture 8"/>
          <p:cNvPicPr>
            <a:picLocks noChangeAspect="1"/>
          </p:cNvPicPr>
          <p:nvPr/>
        </p:nvPicPr>
        <p:blipFill>
          <a:blip r:embed="rId2"/>
          <a:stretch>
            <a:fillRect/>
          </a:stretch>
        </p:blipFill>
        <p:spPr>
          <a:xfrm>
            <a:off x="0" y="584190"/>
            <a:ext cx="9144000" cy="4233672"/>
          </a:xfrm>
          <a:prstGeom prst="rect">
            <a:avLst/>
          </a:prstGeom>
        </p:spPr>
      </p:pic>
      <p:sp>
        <p:nvSpPr>
          <p:cNvPr id="10" name="Rectangle 9"/>
          <p:cNvSpPr/>
          <p:nvPr/>
        </p:nvSpPr>
        <p:spPr>
          <a:xfrm>
            <a:off x="381000" y="1254603"/>
            <a:ext cx="8280400" cy="646331"/>
          </a:xfrm>
          <a:prstGeom prst="rect">
            <a:avLst/>
          </a:prstGeom>
        </p:spPr>
        <p:txBody>
          <a:bodyPr wrap="square">
            <a:spAutoFit/>
          </a:bodyPr>
          <a:lstStyle/>
          <a:p>
            <a:r>
              <a:rPr lang="en-US" dirty="0" smtClean="0"/>
              <a:t>Agile (</a:t>
            </a:r>
            <a:r>
              <a:rPr lang="en-US" dirty="0" err="1" smtClean="0"/>
              <a:t>eXtreme</a:t>
            </a:r>
            <a:r>
              <a:rPr lang="en-US" dirty="0" smtClean="0"/>
              <a:t> Programming in particular) suggests consecutive development of consecutive releases, but enterprises will be enterprises:</a:t>
            </a:r>
            <a:endParaRPr lang="en-US" dirty="0"/>
          </a:p>
        </p:txBody>
      </p:sp>
    </p:spTree>
    <p:extLst>
      <p:ext uri="{BB962C8B-B14F-4D97-AF65-F5344CB8AC3E}">
        <p14:creationId xmlns:p14="http://schemas.microsoft.com/office/powerpoint/2010/main" val="13925379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smtClean="0"/>
              <a:t>Planned Releases for A - F</a:t>
            </a:r>
            <a:endParaRPr lang="en-US" sz="3400" dirty="0"/>
          </a:p>
        </p:txBody>
      </p:sp>
      <p:pic>
        <p:nvPicPr>
          <p:cNvPr id="4" name="Picture 3"/>
          <p:cNvPicPr>
            <a:picLocks noChangeAspect="1"/>
          </p:cNvPicPr>
          <p:nvPr/>
        </p:nvPicPr>
        <p:blipFill>
          <a:blip r:embed="rId2"/>
          <a:stretch>
            <a:fillRect/>
          </a:stretch>
        </p:blipFill>
        <p:spPr>
          <a:xfrm>
            <a:off x="0" y="584190"/>
            <a:ext cx="9144000" cy="4233672"/>
          </a:xfrm>
          <a:prstGeom prst="rect">
            <a:avLst/>
          </a:prstGeom>
        </p:spPr>
      </p:pic>
    </p:spTree>
    <p:extLst>
      <p:ext uri="{BB962C8B-B14F-4D97-AF65-F5344CB8AC3E}">
        <p14:creationId xmlns:p14="http://schemas.microsoft.com/office/powerpoint/2010/main" val="28459097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smtClean="0"/>
              <a:t>Bad News!</a:t>
            </a:r>
            <a:endParaRPr lang="en-US" sz="3400" dirty="0"/>
          </a:p>
        </p:txBody>
      </p:sp>
      <p:pic>
        <p:nvPicPr>
          <p:cNvPr id="3" name="Picture 2"/>
          <p:cNvPicPr>
            <a:picLocks noChangeAspect="1"/>
          </p:cNvPicPr>
          <p:nvPr/>
        </p:nvPicPr>
        <p:blipFill>
          <a:blip r:embed="rId2"/>
          <a:stretch>
            <a:fillRect/>
          </a:stretch>
        </p:blipFill>
        <p:spPr>
          <a:xfrm>
            <a:off x="0" y="584190"/>
            <a:ext cx="9144000" cy="4233672"/>
          </a:xfrm>
          <a:prstGeom prst="rect">
            <a:avLst/>
          </a:prstGeom>
        </p:spPr>
      </p:pic>
      <p:sp>
        <p:nvSpPr>
          <p:cNvPr id="5" name="Rectangle 4"/>
          <p:cNvSpPr/>
          <p:nvPr/>
        </p:nvSpPr>
        <p:spPr>
          <a:xfrm>
            <a:off x="457200" y="3396446"/>
            <a:ext cx="8280400" cy="1323439"/>
          </a:xfrm>
          <a:prstGeom prst="rect">
            <a:avLst/>
          </a:prstGeom>
        </p:spPr>
        <p:txBody>
          <a:bodyPr wrap="square">
            <a:spAutoFit/>
          </a:bodyPr>
          <a:lstStyle/>
          <a:p>
            <a:r>
              <a:rPr lang="en-US" dirty="0" smtClean="0"/>
              <a:t>Team D ‘done’ and ready to go, </a:t>
            </a:r>
            <a:r>
              <a:rPr lang="en-US" b="1" dirty="0" smtClean="0"/>
              <a:t>but</a:t>
            </a:r>
            <a:r>
              <a:rPr lang="en-US" dirty="0" smtClean="0"/>
              <a:t>:</a:t>
            </a:r>
            <a:br>
              <a:rPr lang="en-US" dirty="0" smtClean="0"/>
            </a:br>
            <a:endParaRPr lang="en-US" sz="800" dirty="0" smtClean="0"/>
          </a:p>
          <a:p>
            <a:pPr marL="342900" indent="-342900">
              <a:buFont typeface="+mj-lt"/>
              <a:buAutoNum type="arabicPeriod"/>
            </a:pPr>
            <a:r>
              <a:rPr lang="en-US" dirty="0" smtClean="0"/>
              <a:t>Marketing change their mind – maybe a revenue drop predicted?</a:t>
            </a:r>
          </a:p>
          <a:p>
            <a:pPr marL="342900" indent="-342900">
              <a:buFont typeface="+mj-lt"/>
              <a:buAutoNum type="arabicPeriod"/>
            </a:pPr>
            <a:r>
              <a:rPr lang="en-US" dirty="0" smtClean="0"/>
              <a:t>Commercial partners </a:t>
            </a:r>
            <a:r>
              <a:rPr lang="en-US" i="1" dirty="0" smtClean="0"/>
              <a:t>to integration with </a:t>
            </a:r>
            <a:r>
              <a:rPr lang="en-US" dirty="0" smtClean="0"/>
              <a:t>are not ready?</a:t>
            </a:r>
          </a:p>
          <a:p>
            <a:pPr marL="342900" indent="-342900">
              <a:buFont typeface="+mj-lt"/>
              <a:buAutoNum type="arabicPeriod"/>
            </a:pPr>
            <a:r>
              <a:rPr lang="en-US" dirty="0" smtClean="0"/>
              <a:t>Late identified defects?</a:t>
            </a:r>
            <a:endParaRPr lang="en-US" dirty="0"/>
          </a:p>
        </p:txBody>
      </p:sp>
    </p:spTree>
    <p:extLst>
      <p:ext uri="{BB962C8B-B14F-4D97-AF65-F5344CB8AC3E}">
        <p14:creationId xmlns:p14="http://schemas.microsoft.com/office/powerpoint/2010/main" val="32273366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584190"/>
            <a:ext cx="9144000" cy="4233672"/>
          </a:xfrm>
          <a:prstGeom prst="rect">
            <a:avLst/>
          </a:prstGeom>
        </p:spPr>
      </p:pic>
      <p:sp>
        <p:nvSpPr>
          <p:cNvPr id="2" name="Title 1"/>
          <p:cNvSpPr>
            <a:spLocks noGrp="1"/>
          </p:cNvSpPr>
          <p:nvPr>
            <p:ph type="title"/>
          </p:nvPr>
        </p:nvSpPr>
        <p:spPr/>
        <p:txBody>
          <a:bodyPr/>
          <a:lstStyle/>
          <a:p>
            <a:r>
              <a:rPr lang="en-US" sz="3400" dirty="0" smtClean="0"/>
              <a:t>Re-plan..</a:t>
            </a:r>
            <a:endParaRPr lang="en-US" sz="3400" dirty="0"/>
          </a:p>
        </p:txBody>
      </p:sp>
      <p:sp>
        <p:nvSpPr>
          <p:cNvPr id="5" name="Rectangle 4"/>
          <p:cNvSpPr/>
          <p:nvPr/>
        </p:nvSpPr>
        <p:spPr>
          <a:xfrm>
            <a:off x="457200" y="3396446"/>
            <a:ext cx="3335867" cy="1200329"/>
          </a:xfrm>
          <a:prstGeom prst="rect">
            <a:avLst/>
          </a:prstGeom>
        </p:spPr>
        <p:txBody>
          <a:bodyPr wrap="square">
            <a:spAutoFit/>
          </a:bodyPr>
          <a:lstStyle/>
          <a:p>
            <a:r>
              <a:rPr lang="en-US" dirty="0" smtClean="0"/>
              <a:t>Traditional ‘opportunity’ for</a:t>
            </a:r>
          </a:p>
          <a:p>
            <a:pPr marL="285750" indent="-285750">
              <a:buFont typeface="Arial"/>
              <a:buChar char="•"/>
            </a:pPr>
            <a:r>
              <a:rPr lang="en-US" dirty="0" smtClean="0"/>
              <a:t>Unmerge</a:t>
            </a:r>
          </a:p>
          <a:p>
            <a:pPr marL="285750" indent="-285750">
              <a:buFont typeface="Arial"/>
              <a:buChar char="•"/>
            </a:pPr>
            <a:r>
              <a:rPr lang="en-US" dirty="0" smtClean="0"/>
              <a:t>Comment-out</a:t>
            </a:r>
          </a:p>
          <a:p>
            <a:pPr marL="285750" indent="-285750">
              <a:buFont typeface="Arial"/>
              <a:buChar char="•"/>
            </a:pPr>
            <a:r>
              <a:rPr lang="en-US" b="1" dirty="0" smtClean="0"/>
              <a:t>No real developer work</a:t>
            </a:r>
            <a:endParaRPr lang="en-US" b="1" dirty="0"/>
          </a:p>
        </p:txBody>
      </p:sp>
      <p:sp>
        <p:nvSpPr>
          <p:cNvPr id="6" name="Rectangle 5"/>
          <p:cNvSpPr/>
          <p:nvPr/>
        </p:nvSpPr>
        <p:spPr>
          <a:xfrm>
            <a:off x="5571067" y="3447261"/>
            <a:ext cx="3301999" cy="1200329"/>
          </a:xfrm>
          <a:prstGeom prst="rect">
            <a:avLst/>
          </a:prstGeom>
        </p:spPr>
        <p:txBody>
          <a:bodyPr wrap="square">
            <a:spAutoFit/>
          </a:bodyPr>
          <a:lstStyle/>
          <a:p>
            <a:r>
              <a:rPr lang="en-US" dirty="0" smtClean="0"/>
              <a:t>With TBD just flip some toggles, </a:t>
            </a:r>
            <a:br>
              <a:rPr lang="en-US" dirty="0" smtClean="0"/>
            </a:br>
            <a:r>
              <a:rPr lang="en-US" dirty="0" smtClean="0"/>
              <a:t>make a new CI pipeline, </a:t>
            </a:r>
            <a:br>
              <a:rPr lang="en-US" dirty="0" smtClean="0"/>
            </a:br>
            <a:r>
              <a:rPr lang="en-US" dirty="0" smtClean="0"/>
              <a:t>work through failing tests.</a:t>
            </a:r>
            <a:endParaRPr lang="en-US" b="1" dirty="0"/>
          </a:p>
        </p:txBody>
      </p:sp>
    </p:spTree>
    <p:extLst>
      <p:ext uri="{BB962C8B-B14F-4D97-AF65-F5344CB8AC3E}">
        <p14:creationId xmlns:p14="http://schemas.microsoft.com/office/powerpoint/2010/main" val="2085491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There’s a cost to unmerge</a:t>
            </a:r>
            <a:endParaRPr lang="en-US" dirty="0"/>
          </a:p>
        </p:txBody>
      </p:sp>
      <p:sp>
        <p:nvSpPr>
          <p:cNvPr id="3" name="Rectangle 2"/>
          <p:cNvSpPr/>
          <p:nvPr/>
        </p:nvSpPr>
        <p:spPr>
          <a:xfrm>
            <a:off x="660400" y="1340844"/>
            <a:ext cx="7459134" cy="3477875"/>
          </a:xfrm>
          <a:prstGeom prst="rect">
            <a:avLst/>
          </a:prstGeom>
        </p:spPr>
        <p:txBody>
          <a:bodyPr wrap="square">
            <a:spAutoFit/>
          </a:bodyPr>
          <a:lstStyle/>
          <a:p>
            <a:r>
              <a:rPr lang="en-US" sz="2000" dirty="0" smtClean="0"/>
              <a:t>With </a:t>
            </a:r>
            <a:r>
              <a:rPr lang="en-US" sz="2000" dirty="0"/>
              <a:t>TBD and </a:t>
            </a:r>
            <a:r>
              <a:rPr lang="en-US" sz="2000" dirty="0" smtClean="0"/>
              <a:t>toggles, </a:t>
            </a:r>
            <a:r>
              <a:rPr lang="en-US" sz="2000" i="1" dirty="0"/>
              <a:t>t</a:t>
            </a:r>
            <a:r>
              <a:rPr lang="en-US" sz="2000" i="1" dirty="0" smtClean="0"/>
              <a:t>he </a:t>
            </a:r>
            <a:r>
              <a:rPr lang="en-US" sz="2000" i="1" dirty="0"/>
              <a:t>business </a:t>
            </a:r>
            <a:r>
              <a:rPr lang="en-US" sz="2000" dirty="0" smtClean="0"/>
              <a:t>is able </a:t>
            </a:r>
            <a:r>
              <a:rPr lang="en-US" sz="2000" dirty="0"/>
              <a:t>to make </a:t>
            </a:r>
            <a:r>
              <a:rPr lang="en-US" sz="2000" dirty="0" smtClean="0"/>
              <a:t>really late yet low-cost decisions, including:</a:t>
            </a:r>
            <a:endParaRPr lang="en-US" sz="2000" dirty="0"/>
          </a:p>
          <a:p>
            <a:endParaRPr lang="en-US" sz="2000" dirty="0"/>
          </a:p>
          <a:p>
            <a:pPr marL="342900" indent="-342900">
              <a:buFont typeface="Arial"/>
              <a:buChar char="•"/>
            </a:pPr>
            <a:r>
              <a:rPr lang="en-US" sz="2000" dirty="0" smtClean="0"/>
              <a:t>Scrapping part of a release</a:t>
            </a:r>
            <a:endParaRPr lang="en-US" sz="2000" dirty="0"/>
          </a:p>
          <a:p>
            <a:pPr marL="342900" indent="-342900">
              <a:buFont typeface="Arial"/>
              <a:buChar char="•"/>
            </a:pPr>
            <a:r>
              <a:rPr lang="en-US" sz="2000" dirty="0" smtClean="0"/>
              <a:t>Un-releasing features in production</a:t>
            </a:r>
          </a:p>
          <a:p>
            <a:pPr marL="342900" indent="-342900">
              <a:buFont typeface="Arial"/>
              <a:buChar char="•"/>
            </a:pPr>
            <a:endParaRPr lang="en-US" sz="2000" dirty="0" smtClean="0"/>
          </a:p>
          <a:p>
            <a:r>
              <a:rPr lang="en-US" sz="2000" b="1" dirty="0" smtClean="0"/>
              <a:t>Here is the biggie though:</a:t>
            </a:r>
            <a:endParaRPr lang="en-US" sz="2000" b="1" dirty="0"/>
          </a:p>
          <a:p>
            <a:pPr marL="342900" indent="-342900">
              <a:buFont typeface="Arial"/>
              <a:buChar char="•"/>
            </a:pPr>
            <a:endParaRPr lang="en-US" sz="2000" dirty="0"/>
          </a:p>
          <a:p>
            <a:pPr marL="342900" indent="-342900">
              <a:buFont typeface="Arial"/>
              <a:buChar char="•"/>
            </a:pPr>
            <a:r>
              <a:rPr lang="en-US" sz="2000" b="1" dirty="0" smtClean="0"/>
              <a:t>Hedging on the </a:t>
            </a:r>
            <a:r>
              <a:rPr lang="en-US" sz="2000" b="1" dirty="0"/>
              <a:t>order of releases</a:t>
            </a:r>
          </a:p>
          <a:p>
            <a:pPr marL="342900" indent="-342900">
              <a:buFont typeface="Arial"/>
              <a:buChar char="•"/>
            </a:pPr>
            <a:endParaRPr lang="en-US" sz="2000" dirty="0"/>
          </a:p>
          <a:p>
            <a:pPr marL="342900" indent="-342900">
              <a:buFont typeface="Arial"/>
              <a:buChar char="•"/>
            </a:pPr>
            <a:endParaRPr lang="en-US" sz="2000" dirty="0"/>
          </a:p>
        </p:txBody>
      </p:sp>
      <p:sp>
        <p:nvSpPr>
          <p:cNvPr id="4" name="TextBox 3"/>
          <p:cNvSpPr txBox="1"/>
          <p:nvPr/>
        </p:nvSpPr>
        <p:spPr>
          <a:xfrm>
            <a:off x="5952067" y="3521759"/>
            <a:ext cx="2794000" cy="954107"/>
          </a:xfrm>
          <a:prstGeom prst="rect">
            <a:avLst/>
          </a:prstGeom>
          <a:noFill/>
        </p:spPr>
        <p:txBody>
          <a:bodyPr wrap="square" rtlCol="0">
            <a:spAutoFit/>
          </a:bodyPr>
          <a:lstStyle/>
          <a:p>
            <a:r>
              <a:rPr lang="en-US" sz="1400" i="1" dirty="0" smtClean="0"/>
              <a:t>I’ve a real case study from a client doing concurrent development of consecutive releases – ask me about it later</a:t>
            </a:r>
            <a:endParaRPr lang="en-US" sz="1400" dirty="0" smtClean="0"/>
          </a:p>
        </p:txBody>
      </p:sp>
      <p:sp>
        <p:nvSpPr>
          <p:cNvPr id="5" name="Left Arrow 4"/>
          <p:cNvSpPr/>
          <p:nvPr/>
        </p:nvSpPr>
        <p:spPr>
          <a:xfrm>
            <a:off x="5283204" y="3806217"/>
            <a:ext cx="663920" cy="350488"/>
          </a:xfrm>
          <a:prstGeom prst="leftArrow">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3">
                  <a:lumMod val="50000"/>
                  <a:lumOff val="50000"/>
                </a:schemeClr>
              </a:solidFill>
            </a:endParaRPr>
          </a:p>
        </p:txBody>
      </p:sp>
    </p:spTree>
    <p:extLst>
      <p:ext uri="{BB962C8B-B14F-4D97-AF65-F5344CB8AC3E}">
        <p14:creationId xmlns:p14="http://schemas.microsoft.com/office/powerpoint/2010/main" val="22553841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Economics #2</a:t>
            </a:r>
            <a:br>
              <a:rPr lang="en-US" dirty="0" smtClean="0"/>
            </a:br>
            <a:r>
              <a:rPr lang="en-US" dirty="0" smtClean="0"/>
              <a:t>Iterate Quickest</a:t>
            </a:r>
            <a:endParaRPr lang="en-US" dirty="0"/>
          </a:p>
        </p:txBody>
      </p:sp>
    </p:spTree>
    <p:extLst>
      <p:ext uri="{BB962C8B-B14F-4D97-AF65-F5344CB8AC3E}">
        <p14:creationId xmlns:p14="http://schemas.microsoft.com/office/powerpoint/2010/main" val="269266182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196168" y="91052"/>
            <a:ext cx="5397500" cy="4786300"/>
          </a:xfrm>
          <a:prstGeom prst="rect">
            <a:avLst/>
          </a:prstGeom>
        </p:spPr>
      </p:pic>
      <p:sp>
        <p:nvSpPr>
          <p:cNvPr id="2" name="Title 1"/>
          <p:cNvSpPr>
            <a:spLocks noGrp="1"/>
          </p:cNvSpPr>
          <p:nvPr>
            <p:ph type="title"/>
          </p:nvPr>
        </p:nvSpPr>
        <p:spPr>
          <a:xfrm>
            <a:off x="299538" y="291361"/>
            <a:ext cx="3205662" cy="1283282"/>
          </a:xfrm>
        </p:spPr>
        <p:txBody>
          <a:bodyPr/>
          <a:lstStyle/>
          <a:p>
            <a:r>
              <a:rPr lang="en-US" sz="3000" dirty="0" smtClean="0"/>
              <a:t>Remember the Cost </a:t>
            </a:r>
            <a:r>
              <a:rPr lang="en-US" sz="3000" dirty="0"/>
              <a:t>of Change </a:t>
            </a:r>
            <a:r>
              <a:rPr lang="en-US" sz="3000" dirty="0" smtClean="0"/>
              <a:t>Curve?</a:t>
            </a:r>
            <a:br>
              <a:rPr lang="en-US" sz="3000" dirty="0" smtClean="0"/>
            </a:br>
            <a:endParaRPr lang="en-US" sz="2400" dirty="0"/>
          </a:p>
        </p:txBody>
      </p:sp>
      <p:sp>
        <p:nvSpPr>
          <p:cNvPr id="4" name="TextBox 3"/>
          <p:cNvSpPr txBox="1"/>
          <p:nvPr/>
        </p:nvSpPr>
        <p:spPr>
          <a:xfrm>
            <a:off x="211663" y="2061216"/>
            <a:ext cx="3369737" cy="1169551"/>
          </a:xfrm>
          <a:prstGeom prst="rect">
            <a:avLst/>
          </a:prstGeom>
          <a:noFill/>
        </p:spPr>
        <p:txBody>
          <a:bodyPr wrap="square" rtlCol="0">
            <a:spAutoFit/>
          </a:bodyPr>
          <a:lstStyle/>
          <a:p>
            <a:r>
              <a:rPr lang="en-US" sz="2200" b="1" dirty="0" smtClean="0"/>
              <a:t>Move defects leftwards </a:t>
            </a:r>
            <a:br>
              <a:rPr lang="en-US" sz="2200" b="1" dirty="0" smtClean="0"/>
            </a:br>
            <a:r>
              <a:rPr lang="en-US" sz="2200" b="1" dirty="0" smtClean="0"/>
              <a:t>to make them cheaper.</a:t>
            </a:r>
          </a:p>
          <a:p>
            <a:r>
              <a:rPr lang="en-US" sz="800" b="1" dirty="0"/>
              <a:t> </a:t>
            </a:r>
            <a:endParaRPr lang="en-US" sz="800" b="1" dirty="0" smtClean="0"/>
          </a:p>
          <a:p>
            <a:r>
              <a:rPr lang="en-US" dirty="0" smtClean="0"/>
              <a:t>(defects means many things)</a:t>
            </a:r>
          </a:p>
        </p:txBody>
      </p:sp>
      <p:sp>
        <p:nvSpPr>
          <p:cNvPr id="5" name="Rectangle 4"/>
          <p:cNvSpPr/>
          <p:nvPr/>
        </p:nvSpPr>
        <p:spPr>
          <a:xfrm rot="16200000">
            <a:off x="6439185" y="2217814"/>
            <a:ext cx="4495241" cy="338554"/>
          </a:xfrm>
          <a:prstGeom prst="rect">
            <a:avLst/>
          </a:prstGeom>
        </p:spPr>
        <p:txBody>
          <a:bodyPr wrap="none">
            <a:spAutoFit/>
          </a:bodyPr>
          <a:lstStyle/>
          <a:p>
            <a:r>
              <a:rPr lang="en-US" sz="1600" dirty="0" smtClean="0"/>
              <a:t>Pic via http</a:t>
            </a:r>
            <a:r>
              <a:rPr lang="en-US" sz="1600" dirty="0"/>
              <a:t>://</a:t>
            </a:r>
            <a:r>
              <a:rPr lang="en-US" sz="1600" dirty="0" err="1" smtClean="0"/>
              <a:t>tinyurl.com</a:t>
            </a:r>
            <a:r>
              <a:rPr lang="en-US" sz="1600" dirty="0"/>
              <a:t>/c-</a:t>
            </a:r>
            <a:r>
              <a:rPr lang="en-US" sz="1600" dirty="0" err="1"/>
              <a:t>ching</a:t>
            </a:r>
            <a:r>
              <a:rPr lang="en-US" sz="1600" dirty="0"/>
              <a:t>-cost-of-change</a:t>
            </a:r>
          </a:p>
        </p:txBody>
      </p:sp>
      <p:sp>
        <p:nvSpPr>
          <p:cNvPr id="6" name="TextBox 5"/>
          <p:cNvSpPr txBox="1"/>
          <p:nvPr/>
        </p:nvSpPr>
        <p:spPr>
          <a:xfrm>
            <a:off x="211666" y="3699553"/>
            <a:ext cx="3378201" cy="861774"/>
          </a:xfrm>
          <a:prstGeom prst="rect">
            <a:avLst/>
          </a:prstGeom>
          <a:noFill/>
        </p:spPr>
        <p:txBody>
          <a:bodyPr wrap="square" rtlCol="0">
            <a:spAutoFit/>
          </a:bodyPr>
          <a:lstStyle/>
          <a:p>
            <a:r>
              <a:rPr lang="en-US" sz="1400" i="1" dirty="0" smtClean="0"/>
              <a:t>From Barry </a:t>
            </a:r>
            <a:r>
              <a:rPr lang="en-US" sz="1400" i="1" dirty="0"/>
              <a:t>Boehm’s </a:t>
            </a:r>
            <a:r>
              <a:rPr lang="en-US" sz="1400" i="1" dirty="0" smtClean="0"/>
              <a:t>1981 book:</a:t>
            </a:r>
          </a:p>
          <a:p>
            <a:r>
              <a:rPr lang="en-US" i="1" dirty="0" smtClean="0"/>
              <a:t>Software </a:t>
            </a:r>
            <a:r>
              <a:rPr lang="en-US" i="1" dirty="0"/>
              <a:t>Engineering </a:t>
            </a:r>
            <a:r>
              <a:rPr lang="en-US" i="1" dirty="0" smtClean="0"/>
              <a:t>Economics</a:t>
            </a:r>
          </a:p>
        </p:txBody>
      </p:sp>
    </p:spTree>
    <p:extLst>
      <p:ext uri="{BB962C8B-B14F-4D97-AF65-F5344CB8AC3E}">
        <p14:creationId xmlns:p14="http://schemas.microsoft.com/office/powerpoint/2010/main" val="19286904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14542" y="1990611"/>
            <a:ext cx="8634725" cy="2530124"/>
          </a:xfrm>
        </p:spPr>
        <p:txBody>
          <a:bodyPr/>
          <a:lstStyle/>
          <a:p>
            <a:r>
              <a:rPr lang="en-US" sz="3600" b="0" dirty="0" smtClean="0"/>
              <a:t>Note, for this presentation..</a:t>
            </a:r>
            <a:br>
              <a:rPr lang="en-US" sz="3600" b="0" dirty="0" smtClean="0"/>
            </a:br>
            <a:r>
              <a:rPr lang="en-US" sz="3600" b="0" dirty="0"/>
              <a:t/>
            </a:r>
            <a:br>
              <a:rPr lang="en-US" sz="3600" b="0" dirty="0"/>
            </a:br>
            <a:r>
              <a:rPr lang="en-US" sz="3600" b="0" dirty="0" smtClean="0"/>
              <a:t>TBD = </a:t>
            </a:r>
            <a:r>
              <a:rPr lang="en-US" sz="3600" dirty="0" smtClean="0"/>
              <a:t>Trunk Based Development </a:t>
            </a:r>
            <a:br>
              <a:rPr lang="en-US" sz="3600" dirty="0" smtClean="0"/>
            </a:br>
            <a:r>
              <a:rPr lang="en-US" sz="3600" dirty="0" smtClean="0"/>
              <a:t/>
            </a:r>
            <a:br>
              <a:rPr lang="en-US" sz="3600" dirty="0" smtClean="0"/>
            </a:br>
            <a:endParaRPr lang="en-US" sz="3600" dirty="0"/>
          </a:p>
        </p:txBody>
      </p:sp>
    </p:spTree>
    <p:extLst>
      <p:ext uri="{BB962C8B-B14F-4D97-AF65-F5344CB8AC3E}">
        <p14:creationId xmlns:p14="http://schemas.microsoft.com/office/powerpoint/2010/main" val="21375431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5113867" y="3022291"/>
            <a:ext cx="3835400" cy="1777817"/>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sp>
        <p:nvSpPr>
          <p:cNvPr id="2" name="Content Placeholder 1"/>
          <p:cNvSpPr>
            <a:spLocks noGrp="1"/>
          </p:cNvSpPr>
          <p:nvPr>
            <p:ph sz="quarter" idx="10"/>
          </p:nvPr>
        </p:nvSpPr>
        <p:spPr>
          <a:xfrm>
            <a:off x="253998" y="770388"/>
            <a:ext cx="8547100" cy="4035086"/>
          </a:xfrm>
        </p:spPr>
        <p:txBody>
          <a:bodyPr/>
          <a:lstStyle/>
          <a:p>
            <a:r>
              <a:rPr lang="en-US" sz="2400" dirty="0" smtClean="0"/>
              <a:t>Small units of work</a:t>
            </a:r>
          </a:p>
          <a:p>
            <a:r>
              <a:rPr lang="en-US" sz="2400" dirty="0" smtClean="0"/>
              <a:t>Commit little and often</a:t>
            </a:r>
          </a:p>
          <a:p>
            <a:pPr lvl="1"/>
            <a:r>
              <a:rPr lang="en-US" sz="1400" dirty="0" smtClean="0"/>
              <a:t>Don’t break the build.</a:t>
            </a:r>
          </a:p>
          <a:p>
            <a:pPr lvl="1"/>
            <a:r>
              <a:rPr lang="en-US" sz="1400" dirty="0" smtClean="0"/>
              <a:t>Code is </a:t>
            </a:r>
            <a:r>
              <a:rPr lang="en-US" sz="1400" u="sng" dirty="0" smtClean="0"/>
              <a:t>shared</a:t>
            </a:r>
            <a:r>
              <a:rPr lang="en-US" sz="1400" dirty="0" smtClean="0"/>
              <a:t> across multiple teams or projects </a:t>
            </a:r>
            <a:r>
              <a:rPr lang="en-US" sz="1400" dirty="0"/>
              <a:t/>
            </a:r>
            <a:br>
              <a:rPr lang="en-US" sz="1400" dirty="0"/>
            </a:br>
            <a:r>
              <a:rPr lang="en-US" sz="1400" dirty="0" smtClean="0"/>
              <a:t>regardless of release schedule or cadence.</a:t>
            </a:r>
          </a:p>
          <a:p>
            <a:pPr lvl="1"/>
            <a:r>
              <a:rPr lang="en-US" sz="1400" dirty="0"/>
              <a:t>Everyone can view and change all </a:t>
            </a:r>
            <a:r>
              <a:rPr lang="en-US" sz="1400" dirty="0" smtClean="0"/>
              <a:t>source.</a:t>
            </a:r>
          </a:p>
          <a:p>
            <a:pPr lvl="1"/>
            <a:r>
              <a:rPr lang="en-US" sz="1400" dirty="0"/>
              <a:t>Commit atomically regardless of the number </a:t>
            </a:r>
            <a:r>
              <a:rPr lang="en-US" sz="1400" dirty="0" smtClean="0"/>
              <a:t>of components touched</a:t>
            </a:r>
          </a:p>
          <a:p>
            <a:r>
              <a:rPr lang="en-US" sz="2400" dirty="0" smtClean="0"/>
              <a:t>Continuously Integrate</a:t>
            </a:r>
          </a:p>
          <a:p>
            <a:pPr lvl="1"/>
            <a:r>
              <a:rPr lang="en-US" sz="1400" dirty="0" smtClean="0"/>
              <a:t>Publish breakage news ASAP. Pre-commit is best.</a:t>
            </a:r>
          </a:p>
          <a:p>
            <a:pPr lvl="1"/>
            <a:r>
              <a:rPr lang="en-US" sz="1400" dirty="0"/>
              <a:t>S</a:t>
            </a:r>
            <a:r>
              <a:rPr lang="en-US" sz="1400" dirty="0" smtClean="0"/>
              <a:t>cale this to make it fast (through parallelization).</a:t>
            </a:r>
          </a:p>
          <a:p>
            <a:r>
              <a:rPr lang="en-US" sz="2400" dirty="0" smtClean="0"/>
              <a:t>Continuous Review</a:t>
            </a:r>
          </a:p>
          <a:p>
            <a:pPr lvl="1"/>
            <a:r>
              <a:rPr lang="en-US" sz="1400" dirty="0" smtClean="0"/>
              <a:t>Pre-commit is best – make it a rule. </a:t>
            </a:r>
            <a:endParaRPr lang="en-US" sz="1400" dirty="0"/>
          </a:p>
        </p:txBody>
      </p:sp>
      <p:sp>
        <p:nvSpPr>
          <p:cNvPr id="3" name="Title 2"/>
          <p:cNvSpPr>
            <a:spLocks noGrp="1"/>
          </p:cNvSpPr>
          <p:nvPr>
            <p:ph type="title"/>
          </p:nvPr>
        </p:nvSpPr>
        <p:spPr/>
        <p:txBody>
          <a:bodyPr/>
          <a:lstStyle/>
          <a:p>
            <a:r>
              <a:rPr lang="en-US" dirty="0" smtClean="0"/>
              <a:t>Integrate soonest</a:t>
            </a:r>
            <a:endParaRPr lang="en-US" dirty="0"/>
          </a:p>
        </p:txBody>
      </p:sp>
      <p:pic>
        <p:nvPicPr>
          <p:cNvPr id="7" name="Picture 6"/>
          <p:cNvPicPr>
            <a:picLocks noChangeAspect="1"/>
          </p:cNvPicPr>
          <p:nvPr/>
        </p:nvPicPr>
        <p:blipFill>
          <a:blip r:embed="rId2"/>
          <a:stretch>
            <a:fillRect/>
          </a:stretch>
        </p:blipFill>
        <p:spPr>
          <a:xfrm>
            <a:off x="4641266" y="0"/>
            <a:ext cx="4623463" cy="2836042"/>
          </a:xfrm>
          <a:prstGeom prst="rect">
            <a:avLst/>
          </a:prstGeom>
        </p:spPr>
      </p:pic>
      <p:sp>
        <p:nvSpPr>
          <p:cNvPr id="10" name="Content Placeholder 1"/>
          <p:cNvSpPr txBox="1">
            <a:spLocks/>
          </p:cNvSpPr>
          <p:nvPr/>
        </p:nvSpPr>
        <p:spPr bwMode="auto">
          <a:xfrm>
            <a:off x="5012250" y="3005359"/>
            <a:ext cx="4030150" cy="17693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288925" algn="l" defTabSz="457200" rtl="0" eaLnBrk="0" fontAlgn="base" hangingPunct="0">
              <a:spcBef>
                <a:spcPts val="500"/>
              </a:spcBef>
              <a:spcAft>
                <a:spcPct val="0"/>
              </a:spcAft>
              <a:buClr>
                <a:schemeClr val="accent5"/>
              </a:buClr>
              <a:buSzPct val="110000"/>
              <a:buFont typeface="Arial" pitchFamily="34" charset="0"/>
              <a:buChar char="•"/>
              <a:defRPr lang="en-US" sz="2800" kern="1200">
                <a:solidFill>
                  <a:schemeClr val="tx1"/>
                </a:solidFill>
                <a:latin typeface="+mn-lt"/>
                <a:ea typeface="ＭＳ Ｐゴシック" pitchFamily="34" charset="-128"/>
                <a:cs typeface="ＭＳ Ｐゴシック" charset="0"/>
              </a:defRPr>
            </a:lvl1pPr>
            <a:lvl2pPr marL="742950" indent="-285750" algn="l" defTabSz="457200" rtl="0" eaLnBrk="0" fontAlgn="base" hangingPunct="0">
              <a:spcBef>
                <a:spcPts val="500"/>
              </a:spcBef>
              <a:spcAft>
                <a:spcPct val="0"/>
              </a:spcAft>
              <a:buClr>
                <a:srgbClr val="CF6123"/>
              </a:buClr>
              <a:buFont typeface="Arial" pitchFamily="34" charset="0"/>
              <a:buChar char="–"/>
              <a:defRPr lang="en-US" sz="2400" kern="1200">
                <a:solidFill>
                  <a:schemeClr val="tx1"/>
                </a:solidFill>
                <a:latin typeface="+mn-lt"/>
                <a:ea typeface="ＭＳ Ｐゴシック" pitchFamily="34" charset="-128"/>
                <a:cs typeface="+mn-cs"/>
              </a:defRPr>
            </a:lvl2pPr>
            <a:lvl3pPr marL="974725" indent="-233363" algn="l" defTabSz="457200" rtl="0" eaLnBrk="0" fontAlgn="base" hangingPunct="0">
              <a:spcBef>
                <a:spcPts val="500"/>
              </a:spcBef>
              <a:spcAft>
                <a:spcPct val="0"/>
              </a:spcAft>
              <a:buClr>
                <a:srgbClr val="CF6123"/>
              </a:buClr>
              <a:buFont typeface="Arial" pitchFamily="34" charset="0"/>
              <a:buChar char="•"/>
              <a:defRPr lang="en-US" sz="2200" kern="1200">
                <a:solidFill>
                  <a:schemeClr val="tx1"/>
                </a:solidFill>
                <a:latin typeface="+mn-lt"/>
                <a:ea typeface="ＭＳ Ｐゴシック" charset="0"/>
                <a:cs typeface="+mn-cs"/>
              </a:defRPr>
            </a:lvl3pPr>
            <a:lvl4pPr marL="1258888" indent="-231775" algn="l" defTabSz="457200" rtl="0" eaLnBrk="0" fontAlgn="base" hangingPunct="0">
              <a:spcBef>
                <a:spcPts val="500"/>
              </a:spcBef>
              <a:spcAft>
                <a:spcPct val="0"/>
              </a:spcAft>
              <a:buClr>
                <a:srgbClr val="CF6123"/>
              </a:buClr>
              <a:buFont typeface="Arial" pitchFamily="34" charset="0"/>
              <a:buChar char="–"/>
              <a:defRPr lang="en-US" sz="2000" kern="1200">
                <a:solidFill>
                  <a:schemeClr val="tx1">
                    <a:lumMod val="65000"/>
                    <a:lumOff val="35000"/>
                  </a:schemeClr>
                </a:solidFill>
                <a:latin typeface="+mn-lt"/>
                <a:ea typeface="ＭＳ Ｐゴシック" charset="0"/>
                <a:cs typeface="+mn-cs"/>
              </a:defRPr>
            </a:lvl4pPr>
            <a:lvl5pPr marL="1604963" indent="-233363" algn="l" defTabSz="457200" rtl="0" eaLnBrk="0" fontAlgn="base" hangingPunct="0">
              <a:spcBef>
                <a:spcPts val="500"/>
              </a:spcBef>
              <a:spcAft>
                <a:spcPct val="0"/>
              </a:spcAft>
              <a:buClr>
                <a:srgbClr val="CF6123"/>
              </a:buClr>
              <a:buFont typeface="Arial" pitchFamily="34" charset="0"/>
              <a:buChar char="•"/>
              <a:defRPr lang="en-US" sz="1800" kern="1200">
                <a:solidFill>
                  <a:schemeClr val="tx1">
                    <a:lumMod val="65000"/>
                    <a:lumOff val="35000"/>
                  </a:schemeClr>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dirty="0" smtClean="0"/>
              <a:t>Eliminate risk </a:t>
            </a:r>
            <a:r>
              <a:rPr lang="en-US" sz="2400" dirty="0"/>
              <a:t>from unreleased code</a:t>
            </a:r>
            <a:endParaRPr lang="en-US" sz="1400" dirty="0"/>
          </a:p>
          <a:p>
            <a:r>
              <a:rPr lang="en-US" sz="2400" dirty="0" smtClean="0"/>
              <a:t>Pivot </a:t>
            </a:r>
            <a:r>
              <a:rPr lang="en-US" sz="2400" dirty="0"/>
              <a:t>after valuation </a:t>
            </a:r>
            <a:endParaRPr lang="en-US" sz="1400" dirty="0"/>
          </a:p>
          <a:p>
            <a:pPr lvl="1"/>
            <a:r>
              <a:rPr lang="en-US" sz="1400" dirty="0"/>
              <a:t>“In prod” sooner allows for </a:t>
            </a:r>
            <a:r>
              <a:rPr lang="en-US" sz="1400" dirty="0" smtClean="0"/>
              <a:t>a quicker </a:t>
            </a:r>
            <a:r>
              <a:rPr lang="en-US" sz="1400" dirty="0"/>
              <a:t>evaluation </a:t>
            </a:r>
            <a:r>
              <a:rPr lang="en-US" sz="1400" dirty="0" smtClean="0"/>
              <a:t>and maybe changes </a:t>
            </a:r>
            <a:r>
              <a:rPr lang="en-US" sz="1400" dirty="0"/>
              <a:t>of plan</a:t>
            </a:r>
            <a:r>
              <a:rPr lang="en-US" sz="1400" dirty="0" smtClean="0"/>
              <a:t>.</a:t>
            </a:r>
            <a:endParaRPr lang="en-US" sz="2400" dirty="0" smtClean="0"/>
          </a:p>
        </p:txBody>
      </p:sp>
      <p:sp>
        <p:nvSpPr>
          <p:cNvPr id="12" name="TextBox 11"/>
          <p:cNvSpPr txBox="1"/>
          <p:nvPr/>
        </p:nvSpPr>
        <p:spPr>
          <a:xfrm>
            <a:off x="8229593" y="2963027"/>
            <a:ext cx="869073" cy="707886"/>
          </a:xfrm>
          <a:prstGeom prst="rect">
            <a:avLst/>
          </a:prstGeom>
          <a:noFill/>
          <a:scene3d>
            <a:camera prst="orthographicFront">
              <a:rot lat="0" lon="0" rev="18900000"/>
            </a:camera>
            <a:lightRig rig="threePt" dir="t"/>
          </a:scene3d>
        </p:spPr>
        <p:txBody>
          <a:bodyPr wrap="none" rtlCol="0">
            <a:spAutoFit/>
          </a:bodyPr>
          <a:lstStyle/>
          <a:p>
            <a:pPr algn="ctr"/>
            <a:r>
              <a:rPr lang="en-US" sz="2000" dirty="0" smtClean="0"/>
              <a:t>CD</a:t>
            </a:r>
          </a:p>
          <a:p>
            <a:pPr algn="ctr"/>
            <a:r>
              <a:rPr lang="en-US" sz="2000" dirty="0" smtClean="0"/>
              <a:t>things</a:t>
            </a:r>
          </a:p>
        </p:txBody>
      </p:sp>
    </p:spTree>
    <p:extLst>
      <p:ext uri="{BB962C8B-B14F-4D97-AF65-F5344CB8AC3E}">
        <p14:creationId xmlns:p14="http://schemas.microsoft.com/office/powerpoint/2010/main" val="14882335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How to get there (top level)</a:t>
            </a:r>
            <a:endParaRPr lang="en-US" dirty="0"/>
          </a:p>
        </p:txBody>
      </p:sp>
    </p:spTree>
    <p:extLst>
      <p:ext uri="{BB962C8B-B14F-4D97-AF65-F5344CB8AC3E}">
        <p14:creationId xmlns:p14="http://schemas.microsoft.com/office/powerpoint/2010/main" val="9288063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90583" y="67729"/>
            <a:ext cx="5748867" cy="4715974"/>
          </a:xfrm>
          <a:prstGeom prst="rect">
            <a:avLst/>
          </a:prstGeom>
        </p:spPr>
      </p:pic>
      <p:sp>
        <p:nvSpPr>
          <p:cNvPr id="4" name="TextBox 3"/>
          <p:cNvSpPr txBox="1"/>
          <p:nvPr/>
        </p:nvSpPr>
        <p:spPr>
          <a:xfrm>
            <a:off x="7357531" y="1049746"/>
            <a:ext cx="1405467" cy="1384995"/>
          </a:xfrm>
          <a:prstGeom prst="rect">
            <a:avLst/>
          </a:prstGeom>
          <a:noFill/>
        </p:spPr>
        <p:txBody>
          <a:bodyPr wrap="square" rtlCol="0">
            <a:spAutoFit/>
          </a:bodyPr>
          <a:lstStyle/>
          <a:p>
            <a:r>
              <a:rPr lang="en-US" sz="1400" i="1" dirty="0" smtClean="0"/>
              <a:t>Note</a:t>
            </a:r>
            <a:r>
              <a:rPr lang="en-US" sz="1400" dirty="0" smtClean="0"/>
              <a:t>: pull request (for personal task branches) is still a ‘trunk’ approach</a:t>
            </a:r>
          </a:p>
        </p:txBody>
      </p:sp>
      <p:sp>
        <p:nvSpPr>
          <p:cNvPr id="5" name="Left Arrow 4"/>
          <p:cNvSpPr/>
          <p:nvPr/>
        </p:nvSpPr>
        <p:spPr>
          <a:xfrm>
            <a:off x="6756401" y="1469658"/>
            <a:ext cx="609598" cy="350488"/>
          </a:xfrm>
          <a:prstGeom prst="leftArrow">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3">
                  <a:lumMod val="50000"/>
                  <a:lumOff val="50000"/>
                </a:schemeClr>
              </a:solidFill>
            </a:endParaRPr>
          </a:p>
        </p:txBody>
      </p:sp>
      <p:sp>
        <p:nvSpPr>
          <p:cNvPr id="6" name="TextBox 5"/>
          <p:cNvSpPr txBox="1"/>
          <p:nvPr/>
        </p:nvSpPr>
        <p:spPr>
          <a:xfrm>
            <a:off x="7476064" y="3640295"/>
            <a:ext cx="1405467" cy="954107"/>
          </a:xfrm>
          <a:prstGeom prst="rect">
            <a:avLst/>
          </a:prstGeom>
          <a:noFill/>
        </p:spPr>
        <p:txBody>
          <a:bodyPr wrap="square" rtlCol="0">
            <a:spAutoFit/>
          </a:bodyPr>
          <a:lstStyle/>
          <a:p>
            <a:r>
              <a:rPr lang="en-US" sz="1400" i="1" dirty="0" smtClean="0"/>
              <a:t>(from my blog:</a:t>
            </a:r>
          </a:p>
          <a:p>
            <a:r>
              <a:rPr lang="en-US" sz="1400" i="1" dirty="0" smtClean="0"/>
              <a:t>“Trunk</a:t>
            </a:r>
          </a:p>
          <a:p>
            <a:r>
              <a:rPr lang="en-US" sz="1400" i="1" dirty="0" smtClean="0"/>
              <a:t>Correlated</a:t>
            </a:r>
          </a:p>
          <a:p>
            <a:r>
              <a:rPr lang="en-US" sz="1400" i="1" dirty="0" smtClean="0"/>
              <a:t>Practices”)</a:t>
            </a:r>
            <a:endParaRPr lang="en-US" sz="1400" dirty="0" smtClean="0"/>
          </a:p>
        </p:txBody>
      </p:sp>
    </p:spTree>
    <p:extLst>
      <p:ext uri="{BB962C8B-B14F-4D97-AF65-F5344CB8AC3E}">
        <p14:creationId xmlns:p14="http://schemas.microsoft.com/office/powerpoint/2010/main" val="57326314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Checklist</a:t>
            </a:r>
            <a:endParaRPr lang="en-US" dirty="0"/>
          </a:p>
        </p:txBody>
      </p:sp>
      <p:sp>
        <p:nvSpPr>
          <p:cNvPr id="3" name="TextBox 2"/>
          <p:cNvSpPr txBox="1"/>
          <p:nvPr/>
        </p:nvSpPr>
        <p:spPr>
          <a:xfrm>
            <a:off x="728133" y="1151348"/>
            <a:ext cx="7857067" cy="4093428"/>
          </a:xfrm>
          <a:prstGeom prst="rect">
            <a:avLst/>
          </a:prstGeom>
          <a:noFill/>
        </p:spPr>
        <p:txBody>
          <a:bodyPr wrap="square" rtlCol="0">
            <a:spAutoFit/>
          </a:bodyPr>
          <a:lstStyle/>
          <a:p>
            <a:pPr marL="342900" indent="-342900">
              <a:buFont typeface="Arial"/>
              <a:buChar char="•"/>
            </a:pPr>
            <a:r>
              <a:rPr lang="en-US" sz="2000" b="1" dirty="0" err="1" smtClean="0">
                <a:solidFill>
                  <a:srgbClr val="881117"/>
                </a:solidFill>
              </a:rPr>
              <a:t>Agile’s</a:t>
            </a:r>
            <a:r>
              <a:rPr lang="en-US" sz="2000" b="1" dirty="0" smtClean="0">
                <a:solidFill>
                  <a:srgbClr val="881117"/>
                </a:solidFill>
              </a:rPr>
              <a:t> INVEST principal</a:t>
            </a:r>
            <a:r>
              <a:rPr lang="en-US" sz="2000" b="1" dirty="0" smtClean="0"/>
              <a:t> </a:t>
            </a:r>
            <a:r>
              <a:rPr lang="en-US" sz="2000" dirty="0" smtClean="0"/>
              <a:t>should allow for </a:t>
            </a:r>
            <a:r>
              <a:rPr lang="en-US" sz="2000" i="1" dirty="0" smtClean="0"/>
              <a:t>smallest</a:t>
            </a:r>
            <a:r>
              <a:rPr lang="en-US" sz="2000" dirty="0" smtClean="0"/>
              <a:t> “stories”</a:t>
            </a:r>
          </a:p>
          <a:p>
            <a:pPr marL="342900" indent="-342900">
              <a:buFont typeface="Arial"/>
              <a:buChar char="•"/>
            </a:pPr>
            <a:r>
              <a:rPr lang="en-US" sz="2000" dirty="0" smtClean="0"/>
              <a:t>Get good with </a:t>
            </a:r>
            <a:r>
              <a:rPr lang="en-US" sz="2000" b="1" dirty="0" smtClean="0">
                <a:solidFill>
                  <a:srgbClr val="881117"/>
                </a:solidFill>
              </a:rPr>
              <a:t>build-flags </a:t>
            </a:r>
            <a:r>
              <a:rPr lang="en-US" sz="2000" dirty="0" smtClean="0"/>
              <a:t>and </a:t>
            </a:r>
            <a:r>
              <a:rPr lang="en-US" sz="2000" b="1" dirty="0" smtClean="0">
                <a:solidFill>
                  <a:srgbClr val="881117"/>
                </a:solidFill>
              </a:rPr>
              <a:t>toggles </a:t>
            </a:r>
            <a:r>
              <a:rPr lang="en-US" sz="2000" dirty="0" smtClean="0"/>
              <a:t>(flip things on/off in prod)</a:t>
            </a:r>
          </a:p>
          <a:p>
            <a:pPr marL="342900" indent="-342900">
              <a:buFont typeface="Arial"/>
              <a:buChar char="•"/>
            </a:pPr>
            <a:r>
              <a:rPr lang="en-US" sz="2000" b="1" dirty="0">
                <a:solidFill>
                  <a:srgbClr val="881117"/>
                </a:solidFill>
              </a:rPr>
              <a:t>Branch by </a:t>
            </a:r>
            <a:r>
              <a:rPr lang="en-US" sz="2000" b="1" dirty="0" smtClean="0">
                <a:solidFill>
                  <a:srgbClr val="881117"/>
                </a:solidFill>
              </a:rPr>
              <a:t>Abstraction </a:t>
            </a:r>
            <a:r>
              <a:rPr lang="en-US" sz="2000" dirty="0" smtClean="0"/>
              <a:t>allows </a:t>
            </a:r>
            <a:r>
              <a:rPr lang="en-US" sz="2000" dirty="0"/>
              <a:t>you do implement longer to achieve, often non functional changes w/o making a </a:t>
            </a:r>
            <a:r>
              <a:rPr lang="en-US" sz="2000" dirty="0" smtClean="0"/>
              <a:t>branch</a:t>
            </a:r>
          </a:p>
          <a:p>
            <a:pPr marL="342900" indent="-342900">
              <a:buFont typeface="Arial"/>
              <a:buChar char="•"/>
            </a:pPr>
            <a:r>
              <a:rPr lang="en-US" sz="2000" dirty="0" smtClean="0"/>
              <a:t>Multiple </a:t>
            </a:r>
            <a:r>
              <a:rPr lang="en-US" sz="2000" b="1" dirty="0" smtClean="0">
                <a:solidFill>
                  <a:srgbClr val="881117"/>
                </a:solidFill>
              </a:rPr>
              <a:t>Continuous </a:t>
            </a:r>
            <a:r>
              <a:rPr lang="en-US" sz="2000" b="1" dirty="0">
                <a:solidFill>
                  <a:srgbClr val="881117"/>
                </a:solidFill>
              </a:rPr>
              <a:t>Integration </a:t>
            </a:r>
            <a:r>
              <a:rPr lang="en-US" sz="2000" b="1" dirty="0" smtClean="0">
                <a:solidFill>
                  <a:srgbClr val="881117"/>
                </a:solidFill>
              </a:rPr>
              <a:t>Pipelines </a:t>
            </a:r>
            <a:r>
              <a:rPr lang="en-US" sz="2000" dirty="0" smtClean="0"/>
              <a:t>guard all the meaningful toggle/flag permutations for every commit</a:t>
            </a:r>
          </a:p>
          <a:p>
            <a:pPr marL="342900" indent="-342900">
              <a:buFont typeface="Arial"/>
              <a:buChar char="•"/>
            </a:pPr>
            <a:r>
              <a:rPr lang="en-US" sz="2000" b="1" dirty="0">
                <a:solidFill>
                  <a:srgbClr val="9D1221"/>
                </a:solidFill>
              </a:rPr>
              <a:t>Continuous </a:t>
            </a:r>
            <a:r>
              <a:rPr lang="en-US" sz="2000" b="1" dirty="0" smtClean="0">
                <a:solidFill>
                  <a:srgbClr val="9D1221"/>
                </a:solidFill>
              </a:rPr>
              <a:t>(Code) Review </a:t>
            </a:r>
            <a:r>
              <a:rPr lang="en-US" sz="2000" dirty="0" smtClean="0"/>
              <a:t>should be a priority over new stories</a:t>
            </a:r>
          </a:p>
          <a:p>
            <a:pPr marL="342900" indent="-342900">
              <a:buFont typeface="Arial"/>
              <a:buChar char="•"/>
            </a:pPr>
            <a:r>
              <a:rPr lang="en-US" sz="2000" dirty="0"/>
              <a:t>Common code ownership </a:t>
            </a:r>
            <a:r>
              <a:rPr lang="en-US" sz="2000" dirty="0" smtClean="0"/>
              <a:t>is a must</a:t>
            </a:r>
          </a:p>
          <a:p>
            <a:pPr marL="342900" indent="-342900">
              <a:buFont typeface="Arial"/>
              <a:buChar char="•"/>
            </a:pPr>
            <a:r>
              <a:rPr lang="en-US" sz="2000" dirty="0" smtClean="0"/>
              <a:t>Live the </a:t>
            </a:r>
            <a:r>
              <a:rPr lang="en-US" sz="2000" b="1" dirty="0">
                <a:solidFill>
                  <a:srgbClr val="9D1221"/>
                </a:solidFill>
              </a:rPr>
              <a:t>Test </a:t>
            </a:r>
            <a:r>
              <a:rPr lang="en-US" sz="2000" b="1" dirty="0" smtClean="0">
                <a:solidFill>
                  <a:srgbClr val="9D1221"/>
                </a:solidFill>
              </a:rPr>
              <a:t>Pyramid</a:t>
            </a:r>
            <a:endParaRPr lang="en-US" sz="2000" dirty="0" smtClean="0"/>
          </a:p>
          <a:p>
            <a:pPr marL="342900" indent="-342900">
              <a:buFont typeface="Arial"/>
              <a:buChar char="•"/>
            </a:pPr>
            <a:r>
              <a:rPr lang="en-US" sz="2000" dirty="0" smtClean="0"/>
              <a:t>New Mantra: “Don’t break the build”</a:t>
            </a:r>
          </a:p>
          <a:p>
            <a:pPr marL="342900" indent="-342900">
              <a:buFont typeface="Arial"/>
              <a:buChar char="•"/>
            </a:pPr>
            <a:endParaRPr lang="en-US" sz="2000" dirty="0"/>
          </a:p>
          <a:p>
            <a:pPr marL="342900" indent="-342900">
              <a:buFont typeface="Arial"/>
              <a:buChar char="•"/>
            </a:pPr>
            <a:endParaRPr lang="en-US" sz="2000" dirty="0"/>
          </a:p>
        </p:txBody>
      </p:sp>
    </p:spTree>
    <p:extLst>
      <p:ext uri="{BB962C8B-B14F-4D97-AF65-F5344CB8AC3E}">
        <p14:creationId xmlns:p14="http://schemas.microsoft.com/office/powerpoint/2010/main" val="215774851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2"/>
          </p:nvPr>
        </p:nvPicPr>
        <p:blipFill>
          <a:blip r:embed="rId2"/>
          <a:srcRect l="4873" r="4873"/>
          <a:stretch>
            <a:fillRect/>
          </a:stretch>
        </p:blipFill>
        <p:spPr/>
      </p:pic>
      <p:sp>
        <p:nvSpPr>
          <p:cNvPr id="5" name="Text Placeholder 4"/>
          <p:cNvSpPr>
            <a:spLocks noGrp="1"/>
          </p:cNvSpPr>
          <p:nvPr>
            <p:ph type="body" sz="quarter" idx="10"/>
          </p:nvPr>
        </p:nvSpPr>
        <p:spPr/>
        <p:txBody>
          <a:bodyPr/>
          <a:lstStyle/>
          <a:p>
            <a:r>
              <a:rPr lang="en-US" dirty="0" smtClean="0"/>
              <a:t>Paul Hammant</a:t>
            </a:r>
            <a:br>
              <a:rPr lang="en-US" dirty="0" smtClean="0"/>
            </a:br>
            <a:r>
              <a:rPr lang="en-US" dirty="0" smtClean="0"/>
              <a:t>Principal Consultant</a:t>
            </a:r>
            <a:br>
              <a:rPr lang="en-US" dirty="0" smtClean="0"/>
            </a:br>
            <a:r>
              <a:rPr lang="en-US" dirty="0" smtClean="0"/>
              <a:t>ThoughtWorks</a:t>
            </a:r>
            <a:endParaRPr lang="en-US" dirty="0"/>
          </a:p>
        </p:txBody>
      </p:sp>
      <p:sp>
        <p:nvSpPr>
          <p:cNvPr id="6" name="Text Placeholder 5"/>
          <p:cNvSpPr>
            <a:spLocks noGrp="1"/>
          </p:cNvSpPr>
          <p:nvPr>
            <p:ph type="body" sz="quarter" idx="11"/>
          </p:nvPr>
        </p:nvSpPr>
        <p:spPr/>
        <p:txBody>
          <a:bodyPr/>
          <a:lstStyle/>
          <a:p>
            <a:r>
              <a:rPr lang="en-US" dirty="0"/>
              <a:t>Paul Hammant is a Principle Consultant at ThoughtWorks. He has been implementing (and witnessing) Trunk Based Development for 14 years in </a:t>
            </a:r>
            <a:r>
              <a:rPr lang="en-US" dirty="0" smtClean="0"/>
              <a:t>the the UK and USA. </a:t>
            </a:r>
            <a:r>
              <a:rPr lang="en-US" dirty="0"/>
              <a:t>He blogs frequently on the topic, and has helped push the science a little with </a:t>
            </a:r>
            <a:r>
              <a:rPr lang="en-US" dirty="0" smtClean="0"/>
              <a:t>“Branch </a:t>
            </a:r>
            <a:r>
              <a:rPr lang="en-US" dirty="0"/>
              <a:t>by </a:t>
            </a:r>
            <a:r>
              <a:rPr lang="en-US" dirty="0" smtClean="0"/>
              <a:t>Abstraction” </a:t>
            </a:r>
            <a:r>
              <a:rPr lang="en-US" dirty="0"/>
              <a:t>in 2007. He's generally obsessed with </a:t>
            </a:r>
            <a:r>
              <a:rPr lang="en-US" i="1" dirty="0" smtClean="0"/>
              <a:t>source-control</a:t>
            </a:r>
            <a:r>
              <a:rPr lang="en-US" dirty="0" smtClean="0"/>
              <a:t>, particularly for novel uses.</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Thank you!</a:t>
            </a:r>
            <a:endParaRPr lang="en-US" dirty="0"/>
          </a:p>
        </p:txBody>
      </p:sp>
      <p:sp>
        <p:nvSpPr>
          <p:cNvPr id="6" name="Text Placeholder 5"/>
          <p:cNvSpPr>
            <a:spLocks noGrp="1"/>
          </p:cNvSpPr>
          <p:nvPr>
            <p:ph type="body" sz="quarter" idx="10"/>
          </p:nvPr>
        </p:nvSpPr>
        <p:spPr/>
        <p:txBody>
          <a:bodyPr/>
          <a:lstStyle/>
          <a:p>
            <a:pPr lvl="0"/>
            <a:r>
              <a:rPr lang="en-US" dirty="0" smtClean="0"/>
              <a:t>Paul Hammant</a:t>
            </a:r>
            <a:br>
              <a:rPr lang="en-US" dirty="0" smtClean="0"/>
            </a:br>
            <a:r>
              <a:rPr lang="en-US" dirty="0" err="1" smtClean="0"/>
              <a:t>paul@thoughtworks.com</a:t>
            </a:r>
            <a:r>
              <a:rPr lang="en-US" dirty="0" smtClean="0"/>
              <a:t/>
            </a:r>
            <a:br>
              <a:rPr lang="en-US" dirty="0" smtClean="0"/>
            </a:br>
            <a:r>
              <a:rPr lang="en-US" dirty="0" smtClean="0"/>
              <a:t>@</a:t>
            </a:r>
            <a:r>
              <a:rPr lang="en-US" dirty="0" err="1" smtClean="0"/>
              <a:t>paul_hammant</a:t>
            </a:r>
            <a:endParaRPr lang="en-US" dirty="0"/>
          </a:p>
        </p:txBody>
      </p:sp>
      <p:sp>
        <p:nvSpPr>
          <p:cNvPr id="2" name="TextBox 1"/>
          <p:cNvSpPr txBox="1"/>
          <p:nvPr/>
        </p:nvSpPr>
        <p:spPr>
          <a:xfrm>
            <a:off x="4655195" y="2963028"/>
            <a:ext cx="4046852" cy="1938992"/>
          </a:xfrm>
          <a:prstGeom prst="rect">
            <a:avLst/>
          </a:prstGeom>
          <a:noFill/>
        </p:spPr>
        <p:txBody>
          <a:bodyPr wrap="none" rtlCol="0">
            <a:spAutoFit/>
          </a:bodyPr>
          <a:lstStyle/>
          <a:p>
            <a:r>
              <a:rPr lang="en-US" sz="2000" dirty="0" smtClean="0"/>
              <a:t>See also the Forrester Report:  </a:t>
            </a:r>
          </a:p>
          <a:p>
            <a:r>
              <a:rPr lang="en-US" sz="2000" i="1" dirty="0" smtClean="0"/>
              <a:t>More </a:t>
            </a:r>
            <a:r>
              <a:rPr lang="en-US" sz="2000" i="1" dirty="0"/>
              <a:t>Engineering, </a:t>
            </a:r>
            <a:r>
              <a:rPr lang="en-US" sz="2000" i="1" dirty="0" smtClean="0"/>
              <a:t>Less </a:t>
            </a:r>
            <a:r>
              <a:rPr lang="en-US" sz="2000" i="1" dirty="0"/>
              <a:t>Dogma: </a:t>
            </a:r>
            <a:endParaRPr lang="en-US" sz="2000" i="1" dirty="0" smtClean="0"/>
          </a:p>
          <a:p>
            <a:r>
              <a:rPr lang="en-US" sz="2000" i="1" dirty="0" smtClean="0"/>
              <a:t>The </a:t>
            </a:r>
            <a:r>
              <a:rPr lang="en-US" sz="2000" i="1" dirty="0"/>
              <a:t>Path </a:t>
            </a:r>
            <a:r>
              <a:rPr lang="en-US" sz="2000" i="1" dirty="0" smtClean="0"/>
              <a:t>Toward </a:t>
            </a:r>
            <a:r>
              <a:rPr lang="en-US" sz="2000" i="1" dirty="0"/>
              <a:t>Continuous </a:t>
            </a:r>
            <a:endParaRPr lang="en-US" sz="2000" i="1" dirty="0" smtClean="0"/>
          </a:p>
          <a:p>
            <a:r>
              <a:rPr lang="en-US" sz="2000" i="1" dirty="0" smtClean="0"/>
              <a:t>Delivery </a:t>
            </a:r>
            <a:r>
              <a:rPr lang="en-US" sz="2000" i="1" dirty="0"/>
              <a:t>Of Business </a:t>
            </a:r>
            <a:r>
              <a:rPr lang="en-US" sz="2000" i="1" dirty="0" smtClean="0"/>
              <a:t>Value</a:t>
            </a:r>
            <a:endParaRPr lang="en-US" sz="2000" dirty="0" smtClean="0"/>
          </a:p>
          <a:p>
            <a:r>
              <a:rPr lang="en-US" sz="2000" dirty="0"/>
              <a:t>http:</a:t>
            </a:r>
            <a:r>
              <a:rPr lang="en-US" sz="2000" dirty="0" smtClean="0"/>
              <a:t>/</a:t>
            </a:r>
            <a:r>
              <a:rPr lang="en-US" sz="2000" dirty="0"/>
              <a:t>/</a:t>
            </a:r>
            <a:r>
              <a:rPr lang="en-US" sz="2000" dirty="0" err="1" smtClean="0"/>
              <a:t>tinyurl.com</a:t>
            </a:r>
            <a:r>
              <a:rPr lang="en-US" sz="2000" dirty="0"/>
              <a:t>/</a:t>
            </a:r>
            <a:r>
              <a:rPr lang="en-US" sz="2000" dirty="0" err="1"/>
              <a:t>forrester-tbd</a:t>
            </a:r>
            <a:endParaRPr lang="en-US" sz="2000" dirty="0"/>
          </a:p>
          <a:p>
            <a:endParaRPr lang="en-US" sz="2000" dirty="0"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Context</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381000" y="982029"/>
            <a:ext cx="8128000" cy="2480476"/>
          </a:xfrm>
        </p:spPr>
        <p:txBody>
          <a:bodyPr/>
          <a:lstStyle/>
          <a:p>
            <a:r>
              <a:rPr lang="en-US" dirty="0" smtClean="0"/>
              <a:t>Everyone develops </a:t>
            </a:r>
            <a:br>
              <a:rPr lang="en-US" dirty="0" smtClean="0"/>
            </a:br>
            <a:r>
              <a:rPr lang="en-US" dirty="0" smtClean="0"/>
              <a:t>on the trunk.</a:t>
            </a:r>
          </a:p>
          <a:p>
            <a:r>
              <a:rPr lang="en-US" dirty="0" smtClean="0"/>
              <a:t>Bug fixes too.</a:t>
            </a:r>
          </a:p>
          <a:p>
            <a:r>
              <a:rPr lang="en-US" dirty="0" smtClean="0"/>
              <a:t>No code freeze.</a:t>
            </a:r>
          </a:p>
          <a:p>
            <a:r>
              <a:rPr lang="en-US" dirty="0" smtClean="0"/>
              <a:t>No merge hell.</a:t>
            </a:r>
          </a:p>
          <a:p>
            <a:r>
              <a:rPr lang="en-US" dirty="0" smtClean="0"/>
              <a:t>Build never broken – </a:t>
            </a:r>
            <a:r>
              <a:rPr lang="en-US" i="1" dirty="0" smtClean="0"/>
              <a:t>always release ready</a:t>
            </a:r>
            <a:r>
              <a:rPr lang="en-US" dirty="0" smtClean="0"/>
              <a:t>.</a:t>
            </a:r>
          </a:p>
        </p:txBody>
      </p:sp>
      <p:sp>
        <p:nvSpPr>
          <p:cNvPr id="3" name="Title 2"/>
          <p:cNvSpPr>
            <a:spLocks noGrp="1"/>
          </p:cNvSpPr>
          <p:nvPr>
            <p:ph type="title"/>
          </p:nvPr>
        </p:nvSpPr>
        <p:spPr/>
        <p:txBody>
          <a:bodyPr/>
          <a:lstStyle/>
          <a:p>
            <a:r>
              <a:rPr lang="en-US" dirty="0" smtClean="0"/>
              <a:t>What is TBD?</a:t>
            </a:r>
            <a:endParaRPr lang="en-US" dirty="0"/>
          </a:p>
        </p:txBody>
      </p:sp>
      <p:pic>
        <p:nvPicPr>
          <p:cNvPr id="5" name="Picture 4"/>
          <p:cNvPicPr>
            <a:picLocks noChangeAspect="1"/>
          </p:cNvPicPr>
          <p:nvPr/>
        </p:nvPicPr>
        <p:blipFill>
          <a:blip r:embed="rId2"/>
          <a:stretch>
            <a:fillRect/>
          </a:stretch>
        </p:blipFill>
        <p:spPr>
          <a:xfrm>
            <a:off x="3970878" y="880014"/>
            <a:ext cx="4622799" cy="2139039"/>
          </a:xfrm>
          <a:prstGeom prst="rect">
            <a:avLst/>
          </a:prstGeom>
        </p:spPr>
      </p:pic>
      <p:sp>
        <p:nvSpPr>
          <p:cNvPr id="4" name="Rectangle 3"/>
          <p:cNvSpPr/>
          <p:nvPr/>
        </p:nvSpPr>
        <p:spPr>
          <a:xfrm>
            <a:off x="685799" y="3982613"/>
            <a:ext cx="7357533" cy="738664"/>
          </a:xfrm>
          <a:prstGeom prst="rect">
            <a:avLst/>
          </a:prstGeom>
        </p:spPr>
        <p:txBody>
          <a:bodyPr wrap="square">
            <a:spAutoFit/>
          </a:bodyPr>
          <a:lstStyle/>
          <a:p>
            <a:r>
              <a:rPr lang="en-US" dirty="0"/>
              <a:t>Many more diagrams of what is </a:t>
            </a:r>
            <a:r>
              <a:rPr lang="en-US" b="1" dirty="0"/>
              <a:t>not</a:t>
            </a:r>
            <a:r>
              <a:rPr lang="en-US" dirty="0"/>
              <a:t> TBD </a:t>
            </a:r>
            <a:r>
              <a:rPr lang="en-US" sz="2400" dirty="0"/>
              <a:t>☞</a:t>
            </a:r>
            <a:r>
              <a:rPr lang="en-US" dirty="0"/>
              <a:t> </a:t>
            </a:r>
            <a:r>
              <a:rPr lang="en-US" dirty="0" err="1" smtClean="0"/>
              <a:t>Jez’s</a:t>
            </a:r>
            <a:r>
              <a:rPr lang="en-US" dirty="0" smtClean="0"/>
              <a:t> </a:t>
            </a:r>
            <a:r>
              <a:rPr lang="en-US" dirty="0"/>
              <a:t>talk went in to that</a:t>
            </a:r>
          </a:p>
          <a:p>
            <a:pPr lvl="1" algn="ctr"/>
            <a:r>
              <a:rPr lang="en-US" i="1" dirty="0" smtClean="0"/>
              <a:t>Debate with </a:t>
            </a:r>
            <a:r>
              <a:rPr lang="en-US" i="1" dirty="0"/>
              <a:t>me later please</a:t>
            </a:r>
          </a:p>
        </p:txBody>
      </p:sp>
    </p:spTree>
    <p:extLst>
      <p:ext uri="{BB962C8B-B14F-4D97-AF65-F5344CB8AC3E}">
        <p14:creationId xmlns:p14="http://schemas.microsoft.com/office/powerpoint/2010/main" val="42002249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pPr marL="568325" indent="-514350">
              <a:buFont typeface="+mj-lt"/>
              <a:buAutoNum type="arabicPeriod"/>
            </a:pPr>
            <a:r>
              <a:rPr lang="en-US" dirty="0" smtClean="0"/>
              <a:t>You can </a:t>
            </a:r>
            <a:r>
              <a:rPr lang="en-US" i="1" dirty="0" smtClean="0"/>
              <a:t>just about </a:t>
            </a:r>
            <a:r>
              <a:rPr lang="en-US" dirty="0" smtClean="0"/>
              <a:t>do CD without TBD</a:t>
            </a:r>
          </a:p>
          <a:p>
            <a:pPr marL="568325" indent="-514350">
              <a:buFont typeface="+mj-lt"/>
              <a:buAutoNum type="arabicPeriod"/>
            </a:pPr>
            <a:r>
              <a:rPr lang="en-US" dirty="0" smtClean="0"/>
              <a:t>You can do TBD without the CD step.</a:t>
            </a:r>
            <a:br>
              <a:rPr lang="en-US" dirty="0" smtClean="0"/>
            </a:br>
            <a:endParaRPr lang="en-US" dirty="0" smtClean="0"/>
          </a:p>
          <a:p>
            <a:pPr marL="53975" indent="0">
              <a:buNone/>
            </a:pPr>
            <a:r>
              <a:rPr lang="en-US" dirty="0" smtClean="0"/>
              <a:t>They go well together though. </a:t>
            </a:r>
          </a:p>
          <a:p>
            <a:pPr marL="53975" indent="0">
              <a:buNone/>
            </a:pPr>
            <a:endParaRPr lang="en-US" dirty="0" smtClean="0"/>
          </a:p>
          <a:p>
            <a:pPr marL="53975" indent="0">
              <a:buNone/>
            </a:pPr>
            <a:r>
              <a:rPr lang="en-US" dirty="0" smtClean="0"/>
              <a:t>TBD enables CD.</a:t>
            </a:r>
          </a:p>
        </p:txBody>
      </p:sp>
      <p:sp>
        <p:nvSpPr>
          <p:cNvPr id="3" name="Title 2"/>
          <p:cNvSpPr>
            <a:spLocks noGrp="1"/>
          </p:cNvSpPr>
          <p:nvPr>
            <p:ph type="title"/>
          </p:nvPr>
        </p:nvSpPr>
        <p:spPr/>
        <p:txBody>
          <a:bodyPr/>
          <a:lstStyle/>
          <a:p>
            <a:r>
              <a:rPr lang="en-US" dirty="0" smtClean="0"/>
              <a:t>Overlap with Continuous Delivery ?</a:t>
            </a:r>
            <a:endParaRPr lang="en-US" dirty="0"/>
          </a:p>
        </p:txBody>
      </p:sp>
      <p:pic>
        <p:nvPicPr>
          <p:cNvPr id="4" name="Picture 3"/>
          <p:cNvPicPr>
            <a:picLocks noChangeAspect="1"/>
          </p:cNvPicPr>
          <p:nvPr/>
        </p:nvPicPr>
        <p:blipFill>
          <a:blip r:embed="rId2"/>
          <a:stretch>
            <a:fillRect/>
          </a:stretch>
        </p:blipFill>
        <p:spPr>
          <a:xfrm>
            <a:off x="5583766" y="2472013"/>
            <a:ext cx="2863854" cy="1905863"/>
          </a:xfrm>
          <a:prstGeom prst="rect">
            <a:avLst/>
          </a:prstGeom>
        </p:spPr>
      </p:pic>
    </p:spTree>
    <p:extLst>
      <p:ext uri="{BB962C8B-B14F-4D97-AF65-F5344CB8AC3E}">
        <p14:creationId xmlns:p14="http://schemas.microsoft.com/office/powerpoint/2010/main" val="11633031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304800" y="913458"/>
            <a:ext cx="4292600" cy="3824288"/>
          </a:xfrm>
        </p:spPr>
        <p:txBody>
          <a:bodyPr/>
          <a:lstStyle/>
          <a:p>
            <a:r>
              <a:rPr lang="en-US" dirty="0" smtClean="0"/>
              <a:t>Laura </a:t>
            </a:r>
            <a:r>
              <a:rPr lang="en-US" dirty="0" err="1" smtClean="0"/>
              <a:t>Wingard</a:t>
            </a:r>
            <a:r>
              <a:rPr lang="en-US" dirty="0" smtClean="0"/>
              <a:t> and </a:t>
            </a:r>
            <a:br>
              <a:rPr lang="en-US" dirty="0" smtClean="0"/>
            </a:br>
            <a:r>
              <a:rPr lang="en-US" dirty="0" smtClean="0"/>
              <a:t>Chris </a:t>
            </a:r>
            <a:r>
              <a:rPr lang="en-US" dirty="0" err="1" smtClean="0"/>
              <a:t>Seiwald</a:t>
            </a:r>
            <a:r>
              <a:rPr lang="en-US" dirty="0" smtClean="0"/>
              <a:t> on </a:t>
            </a:r>
            <a:r>
              <a:rPr lang="en-US" b="1" dirty="0" smtClean="0"/>
              <a:t>SCM best practices</a:t>
            </a:r>
            <a:r>
              <a:rPr lang="en-US" dirty="0"/>
              <a:t> </a:t>
            </a:r>
            <a:r>
              <a:rPr lang="en-US" dirty="0" smtClean="0"/>
              <a:t>in 1998.</a:t>
            </a:r>
          </a:p>
          <a:p>
            <a:r>
              <a:rPr lang="en-US" b="1" dirty="0" smtClean="0"/>
              <a:t>Trunk</a:t>
            </a:r>
            <a:r>
              <a:rPr lang="en-US" dirty="0" smtClean="0"/>
              <a:t> mentioned, </a:t>
            </a:r>
            <a:br>
              <a:rPr lang="en-US" dirty="0" smtClean="0"/>
            </a:br>
            <a:r>
              <a:rPr lang="en-US" dirty="0" smtClean="0"/>
              <a:t>but so is </a:t>
            </a:r>
            <a:r>
              <a:rPr lang="en-US" b="1" dirty="0" smtClean="0"/>
              <a:t>Mainline</a:t>
            </a:r>
            <a:r>
              <a:rPr lang="en-US" dirty="0"/>
              <a:t>.</a:t>
            </a:r>
            <a:r>
              <a:rPr lang="en-US" dirty="0" smtClean="0"/>
              <a:t> </a:t>
            </a:r>
            <a:endParaRPr lang="en-US" dirty="0"/>
          </a:p>
          <a:p>
            <a:pPr lvl="1"/>
            <a:r>
              <a:rPr lang="en-US" dirty="0" smtClean="0"/>
              <a:t>They mean different things today (because of ClearCase, in my opinion)</a:t>
            </a:r>
            <a:endParaRPr lang="en-US" dirty="0"/>
          </a:p>
        </p:txBody>
      </p:sp>
      <p:sp>
        <p:nvSpPr>
          <p:cNvPr id="3" name="Title 2"/>
          <p:cNvSpPr>
            <a:spLocks noGrp="1"/>
          </p:cNvSpPr>
          <p:nvPr>
            <p:ph type="title"/>
          </p:nvPr>
        </p:nvSpPr>
        <p:spPr/>
        <p:txBody>
          <a:bodyPr/>
          <a:lstStyle/>
          <a:p>
            <a:r>
              <a:rPr lang="en-US" dirty="0"/>
              <a:t>1998 Paper</a:t>
            </a:r>
          </a:p>
        </p:txBody>
      </p:sp>
      <p:pic>
        <p:nvPicPr>
          <p:cNvPr id="4" name="Content Placeholder 3"/>
          <p:cNvPicPr>
            <a:picLocks noChangeAspect="1"/>
          </p:cNvPicPr>
          <p:nvPr/>
        </p:nvPicPr>
        <p:blipFill>
          <a:blip r:embed="rId2">
            <a:alphaModFix/>
          </a:blip>
          <a:srcRect t="405" b="405"/>
          <a:stretch>
            <a:fillRect/>
          </a:stretch>
        </p:blipFill>
        <p:spPr bwMode="auto">
          <a:xfrm rot="21054771">
            <a:off x="4651162" y="-44386"/>
            <a:ext cx="4150856" cy="5093944"/>
          </a:xfrm>
          <a:prstGeom prst="rect">
            <a:avLst/>
          </a:prstGeom>
          <a:noFill/>
          <a:ln w="9525" cmpd="sng">
            <a:solidFill>
              <a:schemeClr val="tx1"/>
            </a:solidFill>
            <a:miter lim="800000"/>
            <a:headEnd/>
            <a:tailEnd/>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1446575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Always the bridesmaid*</a:t>
            </a:r>
            <a:endParaRPr lang="en-US" dirty="0"/>
          </a:p>
        </p:txBody>
      </p:sp>
      <p:sp>
        <p:nvSpPr>
          <p:cNvPr id="5" name="Rectangle 4"/>
          <p:cNvSpPr/>
          <p:nvPr/>
        </p:nvSpPr>
        <p:spPr>
          <a:xfrm>
            <a:off x="4758267" y="4341226"/>
            <a:ext cx="4385733" cy="276999"/>
          </a:xfrm>
          <a:prstGeom prst="rect">
            <a:avLst/>
          </a:prstGeom>
        </p:spPr>
        <p:txBody>
          <a:bodyPr wrap="square">
            <a:spAutoFit/>
          </a:bodyPr>
          <a:lstStyle/>
          <a:p>
            <a:r>
              <a:rPr lang="en-US" sz="1200" dirty="0" smtClean="0"/>
              <a:t>* http</a:t>
            </a:r>
            <a:r>
              <a:rPr lang="en-US" sz="1200" dirty="0"/>
              <a:t>://</a:t>
            </a:r>
            <a:r>
              <a:rPr lang="en-US" sz="1200" dirty="0" err="1"/>
              <a:t>www.snopes.com</a:t>
            </a:r>
            <a:r>
              <a:rPr lang="en-US" sz="1200" dirty="0"/>
              <a:t>/language/phrases/</a:t>
            </a:r>
            <a:r>
              <a:rPr lang="en-US" sz="1200" dirty="0" err="1"/>
              <a:t>bridesmaid.asp</a:t>
            </a:r>
            <a:endParaRPr lang="en-US" sz="1200" dirty="0"/>
          </a:p>
        </p:txBody>
      </p:sp>
      <p:pic>
        <p:nvPicPr>
          <p:cNvPr id="6" name="Picture 5"/>
          <p:cNvPicPr>
            <a:picLocks noChangeAspect="1"/>
          </p:cNvPicPr>
          <p:nvPr/>
        </p:nvPicPr>
        <p:blipFill>
          <a:blip r:embed="rId2"/>
          <a:stretch>
            <a:fillRect/>
          </a:stretch>
        </p:blipFill>
        <p:spPr>
          <a:xfrm>
            <a:off x="1617131" y="977900"/>
            <a:ext cx="5778500" cy="3187700"/>
          </a:xfrm>
          <a:prstGeom prst="rect">
            <a:avLst/>
          </a:prstGeom>
        </p:spPr>
      </p:pic>
    </p:spTree>
    <p:extLst>
      <p:ext uri="{BB962C8B-B14F-4D97-AF65-F5344CB8AC3E}">
        <p14:creationId xmlns:p14="http://schemas.microsoft.com/office/powerpoint/2010/main" val="3620651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Which companies are doing TBD? </a:t>
            </a:r>
            <a:endParaRPr lang="en-US" dirty="0"/>
          </a:p>
        </p:txBody>
      </p:sp>
    </p:spTree>
    <p:extLst>
      <p:ext uri="{BB962C8B-B14F-4D97-AF65-F5344CB8AC3E}">
        <p14:creationId xmlns:p14="http://schemas.microsoft.com/office/powerpoint/2010/main" val="32673222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304799" y="913458"/>
            <a:ext cx="8187267" cy="3824288"/>
          </a:xfrm>
        </p:spPr>
        <p:txBody>
          <a:bodyPr/>
          <a:lstStyle/>
          <a:p>
            <a:r>
              <a:rPr lang="en-US" dirty="0" smtClean="0"/>
              <a:t>On Perforce – world’s biggest checkout?</a:t>
            </a:r>
          </a:p>
          <a:p>
            <a:r>
              <a:rPr lang="en-US" dirty="0" smtClean="0"/>
              <a:t>Fifteen thousand developers in one trunk</a:t>
            </a:r>
          </a:p>
          <a:p>
            <a:r>
              <a:rPr lang="en-US" dirty="0" smtClean="0"/>
              <a:t>Hundreds of different separately buildable and deployable things in one trunk </a:t>
            </a:r>
          </a:p>
          <a:p>
            <a:pPr lvl="1"/>
            <a:r>
              <a:rPr lang="en-US" dirty="0" smtClean="0"/>
              <a:t>Code sharing at source level</a:t>
            </a:r>
          </a:p>
          <a:p>
            <a:pPr lvl="1"/>
            <a:r>
              <a:rPr lang="en-US" dirty="0" smtClean="0"/>
              <a:t>Huge CI / Continuous Review tooling</a:t>
            </a:r>
          </a:p>
          <a:p>
            <a:pPr marL="457200" lvl="1" indent="0">
              <a:buNone/>
            </a:pPr>
            <a:endParaRPr lang="en-US" dirty="0"/>
          </a:p>
          <a:p>
            <a:pPr marL="57150" indent="0">
              <a:buNone/>
            </a:pPr>
            <a:endParaRPr lang="en-US" sz="1200" dirty="0" smtClean="0"/>
          </a:p>
          <a:p>
            <a:pPr marL="57150" indent="0">
              <a:buNone/>
            </a:pPr>
            <a:r>
              <a:rPr lang="en-US" sz="1200" dirty="0" smtClean="0"/>
              <a:t>Refer </a:t>
            </a:r>
            <a:r>
              <a:rPr lang="en-US" sz="1200" dirty="0"/>
              <a:t>John </a:t>
            </a:r>
            <a:r>
              <a:rPr lang="en-US" sz="1200" dirty="0" err="1" smtClean="0"/>
              <a:t>Micco’s</a:t>
            </a:r>
            <a:r>
              <a:rPr lang="en-US" sz="1200" dirty="0" smtClean="0"/>
              <a:t> public </a:t>
            </a:r>
            <a:r>
              <a:rPr lang="en-US" sz="1200" dirty="0"/>
              <a:t>talk </a:t>
            </a:r>
            <a:r>
              <a:rPr lang="en-US" sz="1200" dirty="0" smtClean="0"/>
              <a:t>from 2012, and Mondrian Guido’s Mondrian footage from 2006 (and others).</a:t>
            </a:r>
            <a:endParaRPr lang="en-US" sz="1200" dirty="0"/>
          </a:p>
          <a:p>
            <a:pPr lvl="1"/>
            <a:endParaRPr lang="en-US" dirty="0" smtClean="0"/>
          </a:p>
          <a:p>
            <a:pPr lvl="1"/>
            <a:endParaRPr lang="en-US" dirty="0" smtClean="0"/>
          </a:p>
        </p:txBody>
      </p:sp>
      <p:sp>
        <p:nvSpPr>
          <p:cNvPr id="3" name="Title 2"/>
          <p:cNvSpPr>
            <a:spLocks noGrp="1"/>
          </p:cNvSpPr>
          <p:nvPr>
            <p:ph type="title"/>
          </p:nvPr>
        </p:nvSpPr>
        <p:spPr/>
        <p:txBody>
          <a:bodyPr/>
          <a:lstStyle/>
          <a:p>
            <a:r>
              <a:rPr lang="en-US" dirty="0" smtClean="0"/>
              <a:t>Google</a:t>
            </a:r>
            <a:endParaRPr lang="en-US" dirty="0"/>
          </a:p>
        </p:txBody>
      </p:sp>
    </p:spTree>
    <p:extLst>
      <p:ext uri="{BB962C8B-B14F-4D97-AF65-F5344CB8AC3E}">
        <p14:creationId xmlns:p14="http://schemas.microsoft.com/office/powerpoint/2010/main" val="295249772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 - &amp;quot;Perforce Software&amp;#x0D;&amp;#x0A;Version Management&amp;quot;&quot;/&gt;&lt;property id=&quot;20307&quot; value=&quot;256&quot;/&gt;&lt;/object&gt;&lt;object type=&quot;3&quot; unique_id=&quot;10005&quot;&gt;&lt;property id=&quot;20148&quot; value=&quot;5&quot;/&gt;&lt;property id=&quot;20300&quot; value=&quot;Slide 2 - &amp;quot;Perforce Software&amp;#x0D;&amp;#x0A;Version Management&amp;quot;&quot;/&gt;&lt;property id=&quot;20307&quot; value=&quot;260&quot;/&gt;&lt;/object&gt;&lt;object type=&quot;3&quot; unique_id=&quot;10006&quot;&gt;&lt;property id=&quot;20148&quot; value=&quot;5&quot;/&gt;&lt;property id=&quot;20300&quot; value=&quot;Slide 3 - &amp;quot;DevOps Success Story&amp;quot;&quot;/&gt;&lt;property id=&quot;20307&quot; value=&quot;257&quot;/&gt;&lt;/object&gt;&lt;object type=&quot;3&quot; unique_id=&quot;10007&quot;&gt;&lt;property id=&quot;20148&quot; value=&quot;5&quot;/&gt;&lt;property id=&quot;20300&quot; value=&quot;Slide 4 - &amp;quot;Feature Based and Flexible&amp;quot;&quot;/&gt;&lt;property id=&quot;20307&quot; value=&quot;258&quot;/&gt;&lt;/object&gt;&lt;object type=&quot;3&quot; unique_id=&quot;10008&quot;&gt;&lt;property id=&quot;20148&quot; value=&quot;5&quot;/&gt;&lt;property id=&quot;20300&quot; value=&quot;Slide 5 - &amp;quot;Local Build Support&amp;quot;&quot;/&gt;&lt;property id=&quot;20307&quot; value=&quot;259&quot;/&gt;&lt;/object&gt;&lt;object type=&quot;3&quot; unique_id=&quot;10009&quot;&gt;&lt;property id=&quot;20148&quot; value=&quot;5&quot;/&gt;&lt;property id=&quot;20300&quot; value=&quot;Slide 6&quot;/&gt;&lt;property id=&quot;20307&quot; value=&quot;262&quot;/&gt;&lt;/object&gt;&lt;/object&gt;&lt;/object&gt;&lt;/database&gt;"/>
  <p:tag name="SECTOMILLISECCONVERTED" val="1"/>
</p:tagLst>
</file>

<file path=ppt/theme/theme1.xml><?xml version="1.0" encoding="utf-8"?>
<a:theme xmlns:a="http://schemas.openxmlformats.org/drawingml/2006/main" name="Office Theme">
  <a:themeElements>
    <a:clrScheme name="Custom 16">
      <a:dk1>
        <a:srgbClr val="565B5D"/>
      </a:dk1>
      <a:lt1>
        <a:srgbClr val="FFFFFF"/>
      </a:lt1>
      <a:dk2>
        <a:srgbClr val="881117"/>
      </a:dk2>
      <a:lt2>
        <a:srgbClr val="FFFFFF"/>
      </a:lt2>
      <a:accent1>
        <a:srgbClr val="CF662C"/>
      </a:accent1>
      <a:accent2>
        <a:srgbClr val="BDC1C1"/>
      </a:accent2>
      <a:accent3>
        <a:srgbClr val="441617"/>
      </a:accent3>
      <a:accent4>
        <a:srgbClr val="EDAB37"/>
      </a:accent4>
      <a:accent5>
        <a:srgbClr val="D8532E"/>
      </a:accent5>
      <a:accent6>
        <a:srgbClr val="267ABC"/>
      </a:accent6>
      <a:hlink>
        <a:srgbClr val="267ABC"/>
      </a:hlink>
      <a:folHlink>
        <a:srgbClr val="79797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effectLst/>
      </a:spPr>
      <a:bodyPr rtlCol="0" anchor="ctr"/>
      <a:lstStyle>
        <a:defPPr algn="ctr">
          <a:defRPr>
            <a:solidFill>
              <a:schemeClr val="tx2"/>
            </a:solidFill>
          </a:defRPr>
        </a:defPPr>
      </a:lstStyle>
      <a:style>
        <a:lnRef idx="1">
          <a:schemeClr val="accent1"/>
        </a:lnRef>
        <a:fillRef idx="3">
          <a:schemeClr val="accent1"/>
        </a:fillRef>
        <a:effectRef idx="2">
          <a:schemeClr val="accent1"/>
        </a:effectRef>
        <a:fontRef idx="minor">
          <a:schemeClr val="lt1"/>
        </a:fontRef>
      </a:style>
    </a:spDef>
    <a:lnDef>
      <a:spPr>
        <a:ln w="9525" cmpd="sng">
          <a:solidFill>
            <a:schemeClr val="accent1"/>
          </a:solidFill>
          <a:headEnd type="none"/>
          <a:tailEnd type="none"/>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sz="2000" dirty="0"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55162</TotalTime>
  <Words>657</Words>
  <Application>Microsoft Office PowerPoint</Application>
  <PresentationFormat>Custom</PresentationFormat>
  <Paragraphs>127</Paragraphs>
  <Slides>25</Slides>
  <Notes>5</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Trunk Based Development CNA Canada.</vt:lpstr>
      <vt:lpstr>Note, for this presentation..  TBD = Trunk Based Development   </vt:lpstr>
      <vt:lpstr>Context</vt:lpstr>
      <vt:lpstr>What is TBD?</vt:lpstr>
      <vt:lpstr>Overlap with Continuous Delivery ?</vt:lpstr>
      <vt:lpstr>1998 Paper</vt:lpstr>
      <vt:lpstr>Always the bridesmaid*</vt:lpstr>
      <vt:lpstr>Which companies are doing TBD? </vt:lpstr>
      <vt:lpstr>Google</vt:lpstr>
      <vt:lpstr>Facebook</vt:lpstr>
      <vt:lpstr>Microsoft (Office Team)</vt:lpstr>
      <vt:lpstr>Economics #1 Hedging on the order of releases</vt:lpstr>
      <vt:lpstr>Concurrent Development of Consecutive Releases</vt:lpstr>
      <vt:lpstr>Planned Releases for A - F</vt:lpstr>
      <vt:lpstr>Bad News!</vt:lpstr>
      <vt:lpstr>Re-plan..</vt:lpstr>
      <vt:lpstr>There’s a cost to unmerge</vt:lpstr>
      <vt:lpstr>Economics #2 Iterate Quickest</vt:lpstr>
      <vt:lpstr>Remember the Cost of Change Curve? </vt:lpstr>
      <vt:lpstr>Integrate soonest</vt:lpstr>
      <vt:lpstr>How to get there (top level)</vt:lpstr>
      <vt:lpstr>PowerPoint Presentation</vt:lpstr>
      <vt:lpstr>Checklist</vt:lpstr>
      <vt:lpstr>PowerPoint Presentation</vt:lpstr>
      <vt:lpstr>Thank you!</vt:lpstr>
    </vt:vector>
  </TitlesOfParts>
  <Company>alt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mac one</dc:creator>
  <cp:lastModifiedBy>CNA</cp:lastModifiedBy>
  <cp:revision>841</cp:revision>
  <cp:lastPrinted>2014-08-18T21:28:25Z</cp:lastPrinted>
  <dcterms:created xsi:type="dcterms:W3CDTF">2014-05-30T21:12:48Z</dcterms:created>
  <dcterms:modified xsi:type="dcterms:W3CDTF">2016-07-28T15:38:44Z</dcterms:modified>
</cp:coreProperties>
</file>

<file path=docProps/thumbnail.jpeg>
</file>